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55" r:id="rId2"/>
    <p:sldId id="353" r:id="rId3"/>
    <p:sldId id="348" r:id="rId4"/>
    <p:sldId id="318" r:id="rId5"/>
    <p:sldId id="347" r:id="rId6"/>
    <p:sldId id="321" r:id="rId7"/>
    <p:sldId id="320" r:id="rId8"/>
    <p:sldId id="322" r:id="rId9"/>
    <p:sldId id="323" r:id="rId10"/>
    <p:sldId id="333" r:id="rId11"/>
    <p:sldId id="358" r:id="rId12"/>
    <p:sldId id="359" r:id="rId13"/>
    <p:sldId id="335" r:id="rId14"/>
    <p:sldId id="338" r:id="rId15"/>
    <p:sldId id="339" r:id="rId16"/>
    <p:sldId id="336" r:id="rId17"/>
    <p:sldId id="337" r:id="rId18"/>
    <p:sldId id="356" r:id="rId19"/>
    <p:sldId id="350" r:id="rId20"/>
    <p:sldId id="331" r:id="rId21"/>
    <p:sldId id="340" r:id="rId22"/>
    <p:sldId id="259" r:id="rId23"/>
    <p:sldId id="357" r:id="rId24"/>
    <p:sldId id="343" r:id="rId25"/>
    <p:sldId id="344" r:id="rId26"/>
    <p:sldId id="341" r:id="rId27"/>
    <p:sldId id="279" r:id="rId28"/>
    <p:sldId id="280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0033"/>
    <a:srgbClr val="FF99FF"/>
    <a:srgbClr val="3399FF"/>
    <a:srgbClr val="FF3300"/>
    <a:srgbClr val="3333FF"/>
    <a:srgbClr val="D60093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1790" autoAdjust="0"/>
  </p:normalViewPr>
  <p:slideViewPr>
    <p:cSldViewPr>
      <p:cViewPr varScale="1">
        <p:scale>
          <a:sx n="35" d="100"/>
          <a:sy n="35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2A24AFB0-5056-451E-93EA-0629FB53404E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788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zh-CN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2C59F584-2F5B-4A9D-A625-C290B287996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25641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fld id="{5467D0C1-4C5D-45E9-996C-FAFB405D4A4E}" type="slidenum">
              <a:rPr lang="en-US" sz="1200">
                <a:latin typeface="Arial" pitchFamily="34" charset="0"/>
              </a:rPr>
              <a:pPr algn="r" eaLnBrk="1" hangingPunct="1">
                <a:buFont typeface="Arial" pitchFamily="34" charset="0"/>
                <a:buNone/>
              </a:pPr>
              <a:t>25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798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	`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BBA6-F9CF-4494-B3FC-D42C885E917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7457733"/>
      </p:ext>
    </p:extLst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DCB9D-360E-4CA7-88A1-67CAEC5B2B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4780746"/>
      </p:ext>
    </p:extLst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C4D03-8595-41CD-A763-8E12FC5BB67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19703208"/>
      </p:ext>
    </p:extLst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A461A-7328-453F-9F59-F567563D0D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7584760"/>
      </p:ext>
    </p:extLst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C7818-E444-4EF7-A958-883F81ADA8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6237304"/>
      </p:ext>
    </p:extLst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D6ED7-86C7-405D-8A4D-8B5566C2D0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1193117"/>
      </p:ext>
    </p:extLst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F1633-62FF-45FD-A0CD-93154134AF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4186152"/>
      </p:ext>
    </p:extLst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BC022-19FB-4195-A659-8C9FD545D5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2426319"/>
      </p:ext>
    </p:extLst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18B3A-1016-4EF7-91C1-F5F007AE61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6851745"/>
      </p:ext>
    </p:extLst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408EF-9787-41D9-A225-ED32B12E86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54001883"/>
      </p:ext>
    </p:extLst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76C13-D052-474E-BAF5-3EE0192C754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0395402"/>
      </p:ext>
    </p:extLst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819E83C-3871-46AC-849C-6B0B4E09A1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5.jpeg"/><Relationship Id="rId7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5.jpeg"/><Relationship Id="rId4" Type="http://schemas.openxmlformats.org/officeDocument/2006/relationships/image" Target="../media/image10.jpeg"/><Relationship Id="rId9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J:\unit5sectionA%201a-1c\Unit_05_SectionA%201b.mp3" TargetMode="Externa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26700;&#38754;\&#21247;&#21024;%202\Yesterday%20Once%20More.mp3" TargetMode="Externa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hyperlink" Target="http://news.xinhuanet.com/video/2005-05/22/content_2987560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3352800" y="5181600"/>
            <a:ext cx="4572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3333FF"/>
                </a:solidFill>
                <a:latin typeface="Monotype Corsiva" pitchFamily="66" charset="0"/>
              </a:rPr>
              <a:t>Raofeng Middle School             Yin Hongmei </a:t>
            </a:r>
          </a:p>
        </p:txBody>
      </p:sp>
      <p:sp>
        <p:nvSpPr>
          <p:cNvPr id="92163" name="WordArt 3"/>
          <p:cNvSpPr>
            <a:spLocks noChangeArrowheads="1" noChangeShapeType="1" noTextEdit="1"/>
          </p:cNvSpPr>
          <p:nvPr/>
        </p:nvSpPr>
        <p:spPr bwMode="auto">
          <a:xfrm>
            <a:off x="1524000" y="990600"/>
            <a:ext cx="5943600" cy="2914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9600" b="1" i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Book Antiqua"/>
              </a:rPr>
              <a:t>welcome</a:t>
            </a:r>
            <a:endParaRPr lang="zh-CN" altLang="en-US" sz="9600" b="1" i="1" kern="10"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Book Antiqua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539750" y="981075"/>
            <a:ext cx="7775575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668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5240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9812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384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8956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3528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100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2672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zh-CN" sz="3600" b="1">
                <a:latin typeface="Arial" pitchFamily="34" charset="0"/>
              </a:rPr>
              <a:t>talk show      </a:t>
            </a:r>
            <a:r>
              <a:rPr lang="zh-CN" altLang="en-US" b="1">
                <a:latin typeface="Arial" pitchFamily="34" charset="0"/>
              </a:rPr>
              <a:t>脱口秀；访谈节目</a:t>
            </a:r>
            <a:r>
              <a:rPr lang="zh-CN" altLang="en-US" sz="3600" b="1">
                <a:latin typeface="Arial" pitchFamily="34" charset="0"/>
              </a:rPr>
              <a:t>          </a:t>
            </a:r>
            <a:r>
              <a:rPr lang="en-US" altLang="zh-CN" sz="3600" b="1">
                <a:latin typeface="Arial" pitchFamily="34" charset="0"/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zh-CN" sz="3600" b="1">
                <a:latin typeface="Arial" pitchFamily="34" charset="0"/>
              </a:rPr>
              <a:t>soap opera     </a:t>
            </a:r>
            <a:r>
              <a:rPr lang="zh-CN" altLang="en-US" sz="3600" b="1">
                <a:latin typeface="Arial" pitchFamily="34" charset="0"/>
              </a:rPr>
              <a:t>肥皂剧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Arial" pitchFamily="34" charset="0"/>
              </a:rPr>
              <a:t>3. sports show    </a:t>
            </a:r>
            <a:r>
              <a:rPr lang="zh-CN" altLang="en-US" sz="3600" b="1">
                <a:latin typeface="Arial" pitchFamily="34" charset="0"/>
              </a:rPr>
              <a:t>体育节目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Arial" pitchFamily="34" charset="0"/>
              </a:rPr>
              <a:t>4. sitcom               </a:t>
            </a:r>
            <a:r>
              <a:rPr lang="zh-CN" altLang="en-US" sz="3600" b="1">
                <a:latin typeface="Arial" pitchFamily="34" charset="0"/>
              </a:rPr>
              <a:t>情景喜剧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Arial" pitchFamily="34" charset="0"/>
              </a:rPr>
              <a:t>5. game show        </a:t>
            </a:r>
            <a:r>
              <a:rPr lang="zh-CN" altLang="en-US" sz="3600" b="1">
                <a:latin typeface="Arial" pitchFamily="34" charset="0"/>
              </a:rPr>
              <a:t>游戏竞赛节目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Arial" pitchFamily="34" charset="0"/>
              </a:rPr>
              <a:t>6. talent show        </a:t>
            </a:r>
            <a:r>
              <a:rPr lang="zh-CN" altLang="en-US" sz="3600" b="1">
                <a:latin typeface="Arial" pitchFamily="34" charset="0"/>
              </a:rPr>
              <a:t>才艺节目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Arial" pitchFamily="34" charset="0"/>
              </a:rPr>
              <a:t>7. news                  </a:t>
            </a:r>
            <a:r>
              <a:rPr lang="zh-CN" altLang="en-US" sz="3600" b="1">
                <a:latin typeface="Arial" pitchFamily="34" charset="0"/>
              </a:rPr>
              <a:t>新闻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68313" y="260350"/>
            <a:ext cx="4656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Read and remember</a:t>
            </a:r>
            <a:r>
              <a:rPr lang="zh-CN" altLang="en-US" sz="3600" b="1">
                <a:solidFill>
                  <a:srgbClr val="FF0000"/>
                </a:solidFill>
              </a:rPr>
              <a:t>：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1258888" y="333375"/>
            <a:ext cx="66960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" pitchFamily="34" charset="0"/>
              </a:rPr>
              <a:t>Match the TV shows with the pictures [a-g].</a:t>
            </a:r>
          </a:p>
        </p:txBody>
      </p:sp>
      <p:sp>
        <p:nvSpPr>
          <p:cNvPr id="95235" name="Oval 2"/>
          <p:cNvSpPr>
            <a:spLocks noChangeArrowheads="1"/>
          </p:cNvSpPr>
          <p:nvPr/>
        </p:nvSpPr>
        <p:spPr bwMode="auto">
          <a:xfrm>
            <a:off x="395288" y="404813"/>
            <a:ext cx="898525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 b="1">
                <a:solidFill>
                  <a:srgbClr val="0066FF"/>
                </a:solidFill>
              </a:rPr>
              <a:t>1a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468313" y="1700213"/>
            <a:ext cx="7775575" cy="311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668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5240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9812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384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8956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3528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100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2672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/>
              <a:t>1. talk show ___       2. soap opera ___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/>
              <a:t>3. sports show ___   4. sitcom ___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/>
              <a:t>5. game show ___    6. talent show ___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/>
              <a:t>7. news ___</a:t>
            </a: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7235825" y="1844675"/>
            <a:ext cx="5032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>
                <a:solidFill>
                  <a:srgbClr val="FF0000"/>
                </a:solidFill>
                <a:latin typeface="Arial" pitchFamily="34" charset="0"/>
              </a:rPr>
              <a:t>d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203575" y="1773238"/>
            <a:ext cx="5032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>
                <a:solidFill>
                  <a:srgbClr val="FF0000"/>
                </a:solidFill>
                <a:latin typeface="Arial" pitchFamily="34" charset="0"/>
              </a:rPr>
              <a:t>e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3492500" y="2565400"/>
            <a:ext cx="5032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>
                <a:solidFill>
                  <a:srgbClr val="FF0000"/>
                </a:solidFill>
                <a:latin typeface="Arial" pitchFamily="34" charset="0"/>
              </a:rPr>
              <a:t>b</a:t>
            </a:r>
          </a:p>
        </p:txBody>
      </p:sp>
      <p:sp>
        <p:nvSpPr>
          <p:cNvPr id="95240" name="Text Box 8"/>
          <p:cNvSpPr txBox="1">
            <a:spLocks noChangeArrowheads="1"/>
          </p:cNvSpPr>
          <p:nvPr/>
        </p:nvSpPr>
        <p:spPr bwMode="auto">
          <a:xfrm>
            <a:off x="6372225" y="2636838"/>
            <a:ext cx="5032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>
                <a:solidFill>
                  <a:srgbClr val="FF0000"/>
                </a:solidFill>
                <a:latin typeface="Arial" pitchFamily="34" charset="0"/>
              </a:rPr>
              <a:t>c</a:t>
            </a:r>
          </a:p>
        </p:txBody>
      </p:sp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3492500" y="3357563"/>
            <a:ext cx="5032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>
                <a:solidFill>
                  <a:srgbClr val="FF0000"/>
                </a:solidFill>
                <a:latin typeface="Arial" pitchFamily="34" charset="0"/>
              </a:rPr>
              <a:t>a</a:t>
            </a:r>
          </a:p>
        </p:txBody>
      </p:sp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7308850" y="3500438"/>
            <a:ext cx="5032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>
                <a:solidFill>
                  <a:srgbClr val="FF0000"/>
                </a:solidFill>
                <a:latin typeface="Arial" pitchFamily="34" charset="0"/>
              </a:rPr>
              <a:t>g</a:t>
            </a:r>
          </a:p>
        </p:txBody>
      </p:sp>
      <p:sp>
        <p:nvSpPr>
          <p:cNvPr id="95243" name="Text Box 11"/>
          <p:cNvSpPr txBox="1">
            <a:spLocks noChangeArrowheads="1"/>
          </p:cNvSpPr>
          <p:nvPr/>
        </p:nvSpPr>
        <p:spPr bwMode="auto">
          <a:xfrm>
            <a:off x="2411413" y="4149725"/>
            <a:ext cx="50323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>
                <a:solidFill>
                  <a:srgbClr val="FF0000"/>
                </a:solidFill>
                <a:latin typeface="Arial" pitchFamily="34" charset="0"/>
              </a:rPr>
              <a:t>f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5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5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5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7" grpId="0"/>
      <p:bldP spid="95238" grpId="0"/>
      <p:bldP spid="95239" grpId="0"/>
      <p:bldP spid="95240" grpId="0"/>
      <p:bldP spid="95241" grpId="0"/>
      <p:bldP spid="95242" grpId="0"/>
      <p:bldP spid="95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0" name="Picture 4" descr="201108151736590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6613"/>
            <a:ext cx="7351713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2" name="Picture 7" descr="崔永元-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20713"/>
            <a:ext cx="7559675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3" name="Picture 7" descr="1116761589140_mmli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49275"/>
            <a:ext cx="7489825" cy="550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4" name="Picture 8" descr="20034732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65175"/>
            <a:ext cx="7704138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6" name="Picture 4" descr="200922520363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65175"/>
            <a:ext cx="7561262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5" name="Picture 9" descr="sopa opera2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7704137" cy="552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1" name="Picture 5" descr="1_luck5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92150"/>
            <a:ext cx="781208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4"/>
          <p:cNvSpPr txBox="1">
            <a:spLocks noChangeArrowheads="1"/>
          </p:cNvSpPr>
          <p:nvPr/>
        </p:nvSpPr>
        <p:spPr bwMode="auto">
          <a:xfrm>
            <a:off x="395288" y="188913"/>
            <a:ext cx="8713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latin typeface="Arial" pitchFamily="34" charset="0"/>
              </a:rPr>
              <a:t>What do you think of 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game shows</a:t>
            </a:r>
            <a:r>
              <a:rPr lang="en-US" altLang="zh-CN" sz="4000" b="1">
                <a:latin typeface="Arial" pitchFamily="34" charset="0"/>
              </a:rPr>
              <a:t>?</a:t>
            </a:r>
          </a:p>
        </p:txBody>
      </p:sp>
      <p:sp>
        <p:nvSpPr>
          <p:cNvPr id="67587" name="Text Box 4"/>
          <p:cNvSpPr txBox="1">
            <a:spLocks noChangeArrowheads="1"/>
          </p:cNvSpPr>
          <p:nvPr/>
        </p:nvSpPr>
        <p:spPr bwMode="auto">
          <a:xfrm>
            <a:off x="5508625" y="2276475"/>
            <a:ext cx="3168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latin typeface="Arial" pitchFamily="34" charset="0"/>
              </a:rPr>
              <a:t>I </a:t>
            </a:r>
            <a:r>
              <a:rPr lang="en-US" altLang="zh-CN" sz="4000" b="1">
                <a:solidFill>
                  <a:srgbClr val="3333FF"/>
                </a:solidFill>
                <a:latin typeface="Arial" pitchFamily="34" charset="0"/>
              </a:rPr>
              <a:t>love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 </a:t>
            </a:r>
            <a:r>
              <a:rPr lang="en-US" altLang="zh-CN" sz="4000" b="1">
                <a:latin typeface="Arial" pitchFamily="34" charset="0"/>
              </a:rPr>
              <a:t>them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.</a:t>
            </a:r>
          </a:p>
        </p:txBody>
      </p:sp>
      <p:pic>
        <p:nvPicPr>
          <p:cNvPr id="67591" name="Picture 7" descr="u=1431304297,1467169695&amp;fm=11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2"/>
          <a:stretch>
            <a:fillRect/>
          </a:stretch>
        </p:blipFill>
        <p:spPr bwMode="auto">
          <a:xfrm>
            <a:off x="323850" y="1052513"/>
            <a:ext cx="4752975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7595" name="Group 11"/>
          <p:cNvGrpSpPr>
            <a:grpSpLocks/>
          </p:cNvGrpSpPr>
          <p:nvPr/>
        </p:nvGrpSpPr>
        <p:grpSpPr bwMode="auto">
          <a:xfrm>
            <a:off x="5867400" y="1268413"/>
            <a:ext cx="1728788" cy="758825"/>
            <a:chOff x="3696" y="799"/>
            <a:chExt cx="1089" cy="478"/>
          </a:xfrm>
        </p:grpSpPr>
        <p:pic>
          <p:nvPicPr>
            <p:cNvPr id="67593" name="Picture 2" descr="http://t3.baidu.com/it/u=3843094436,1295775862&amp;fm=21&amp;gp=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22"/>
            <a:stretch>
              <a:fillRect/>
            </a:stretch>
          </p:blipFill>
          <p:spPr bwMode="auto">
            <a:xfrm>
              <a:off x="3696" y="799"/>
              <a:ext cx="499" cy="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594" name="Picture 2" descr="http://t3.baidu.com/it/u=3843094436,1295775862&amp;fm=21&amp;gp=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22"/>
            <a:stretch>
              <a:fillRect/>
            </a:stretch>
          </p:blipFill>
          <p:spPr bwMode="auto">
            <a:xfrm>
              <a:off x="4286" y="799"/>
              <a:ext cx="499" cy="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7596" name="Picture 12" descr="1_luck5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65613"/>
            <a:ext cx="468153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7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build="allAtOnce"/>
      <p:bldP spid="6758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69850" y="260350"/>
            <a:ext cx="907415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/>
              <a:t>What do you think of</a:t>
            </a:r>
            <a:r>
              <a:rPr lang="en-US" altLang="zh-CN"/>
              <a:t> 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sports shows?</a:t>
            </a:r>
          </a:p>
        </p:txBody>
      </p:sp>
      <p:pic>
        <p:nvPicPr>
          <p:cNvPr id="70659" name="Picture 6" descr="36c7ed2b-13c4-4809-89c5-503394bebc37probowl08%20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46101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0" name="Text Box 2"/>
          <p:cNvSpPr txBox="1">
            <a:spLocks noChangeArrowheads="1"/>
          </p:cNvSpPr>
          <p:nvPr/>
        </p:nvSpPr>
        <p:spPr bwMode="auto">
          <a:xfrm>
            <a:off x="5508625" y="2205038"/>
            <a:ext cx="3311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latin typeface="Arial" pitchFamily="34" charset="0"/>
              </a:rPr>
              <a:t>I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 </a:t>
            </a:r>
            <a:r>
              <a:rPr lang="en-US" altLang="zh-CN" sz="4000" b="1">
                <a:solidFill>
                  <a:srgbClr val="3333FF"/>
                </a:solidFill>
                <a:latin typeface="Arial" pitchFamily="34" charset="0"/>
              </a:rPr>
              <a:t>like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 </a:t>
            </a:r>
            <a:r>
              <a:rPr lang="en-US" altLang="zh-CN" sz="4000" b="1">
                <a:latin typeface="Arial" pitchFamily="34" charset="0"/>
              </a:rPr>
              <a:t>them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.</a:t>
            </a:r>
          </a:p>
        </p:txBody>
      </p:sp>
      <p:pic>
        <p:nvPicPr>
          <p:cNvPr id="70662" name="Picture 2" descr="http://t3.baidu.com/it/u=3843094436,1295775862&amp;fm=21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22"/>
          <a:stretch>
            <a:fillRect/>
          </a:stretch>
        </p:blipFill>
        <p:spPr bwMode="auto">
          <a:xfrm>
            <a:off x="5580063" y="1052513"/>
            <a:ext cx="936625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3" name="Picture 7" descr="4188_5439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924175"/>
            <a:ext cx="373380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  <p:bldP spid="706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1375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latin typeface="Arial" pitchFamily="34" charset="0"/>
              </a:rPr>
              <a:t>What do you think of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 sitcoms?</a:t>
            </a:r>
          </a:p>
        </p:txBody>
      </p:sp>
      <p:sp>
        <p:nvSpPr>
          <p:cNvPr id="71684" name="Text Box 2"/>
          <p:cNvSpPr txBox="1">
            <a:spLocks noChangeArrowheads="1"/>
          </p:cNvSpPr>
          <p:nvPr/>
        </p:nvSpPr>
        <p:spPr bwMode="auto">
          <a:xfrm>
            <a:off x="539750" y="6021388"/>
            <a:ext cx="5256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latin typeface="Arial" pitchFamily="34" charset="0"/>
              </a:rPr>
              <a:t>I </a:t>
            </a:r>
            <a:r>
              <a:rPr lang="en-US" altLang="zh-CN" sz="4000" b="1">
                <a:solidFill>
                  <a:srgbClr val="3333FF"/>
                </a:solidFill>
                <a:latin typeface="Arial" pitchFamily="34" charset="0"/>
              </a:rPr>
              <a:t>don’t mind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 </a:t>
            </a:r>
            <a:r>
              <a:rPr lang="en-US" altLang="zh-CN" sz="4000" b="1">
                <a:latin typeface="Arial" pitchFamily="34" charset="0"/>
              </a:rPr>
              <a:t>them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.</a:t>
            </a:r>
          </a:p>
        </p:txBody>
      </p:sp>
      <p:pic>
        <p:nvPicPr>
          <p:cNvPr id="71689" name="Picture 2" descr="http://t1.baidu.com/it/u=3961296769,3656254470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" t="3201" b="5289"/>
          <a:stretch>
            <a:fillRect/>
          </a:stretch>
        </p:blipFill>
        <p:spPr bwMode="auto">
          <a:xfrm>
            <a:off x="5580063" y="5589588"/>
            <a:ext cx="10080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90" name="Picture 10" descr="QUAN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844675"/>
            <a:ext cx="3532188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91" name="Picture 4" descr="2008125113057568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08050"/>
            <a:ext cx="3262313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07950" y="188913"/>
            <a:ext cx="88566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latin typeface="Arial" pitchFamily="34" charset="0"/>
              </a:rPr>
              <a:t>How do you like  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soap operas</a:t>
            </a:r>
            <a:r>
              <a:rPr lang="en-US" altLang="zh-CN" sz="4000" b="1">
                <a:latin typeface="Arial" pitchFamily="34" charset="0"/>
              </a:rPr>
              <a:t>?</a:t>
            </a:r>
          </a:p>
        </p:txBody>
      </p:sp>
      <p:sp>
        <p:nvSpPr>
          <p:cNvPr id="68611" name="Text Box 2"/>
          <p:cNvSpPr txBox="1">
            <a:spLocks noChangeArrowheads="1"/>
          </p:cNvSpPr>
          <p:nvPr/>
        </p:nvSpPr>
        <p:spPr bwMode="auto">
          <a:xfrm>
            <a:off x="250825" y="5373688"/>
            <a:ext cx="4826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latin typeface="Arial" pitchFamily="34" charset="0"/>
              </a:rPr>
              <a:t>I </a:t>
            </a:r>
            <a:r>
              <a:rPr lang="en-US" altLang="zh-CN" sz="4000" b="1">
                <a:solidFill>
                  <a:srgbClr val="3333FF"/>
                </a:solidFill>
                <a:latin typeface="Arial" pitchFamily="34" charset="0"/>
              </a:rPr>
              <a:t>don’t like</a:t>
            </a: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 </a:t>
            </a:r>
            <a:r>
              <a:rPr lang="en-US" altLang="zh-CN" sz="4000" b="1">
                <a:latin typeface="Arial" pitchFamily="34" charset="0"/>
              </a:rPr>
              <a:t>them.</a:t>
            </a:r>
          </a:p>
        </p:txBody>
      </p:sp>
      <p:grpSp>
        <p:nvGrpSpPr>
          <p:cNvPr id="68612" name="Group 4"/>
          <p:cNvGrpSpPr>
            <a:grpSpLocks/>
          </p:cNvGrpSpPr>
          <p:nvPr/>
        </p:nvGrpSpPr>
        <p:grpSpPr bwMode="auto">
          <a:xfrm>
            <a:off x="5580063" y="5445125"/>
            <a:ext cx="936625" cy="936625"/>
            <a:chOff x="0" y="0"/>
            <a:chExt cx="769" cy="816"/>
          </a:xfrm>
        </p:grpSpPr>
        <p:sp>
          <p:nvSpPr>
            <p:cNvPr id="68613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769" cy="81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  <p:sp>
          <p:nvSpPr>
            <p:cNvPr id="68614" name="Oval 13"/>
            <p:cNvSpPr>
              <a:spLocks noChangeArrowheads="1"/>
            </p:cNvSpPr>
            <p:nvPr/>
          </p:nvSpPr>
          <p:spPr bwMode="auto">
            <a:xfrm>
              <a:off x="192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  <p:sp>
          <p:nvSpPr>
            <p:cNvPr id="68615" name="Oval 14"/>
            <p:cNvSpPr>
              <a:spLocks noChangeArrowheads="1"/>
            </p:cNvSpPr>
            <p:nvPr/>
          </p:nvSpPr>
          <p:spPr bwMode="auto">
            <a:xfrm>
              <a:off x="480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</p:grpSp>
      <p:pic>
        <p:nvPicPr>
          <p:cNvPr id="68616" name="Picture 8" descr="u=1024858735,201934159&amp;fm=11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5538"/>
            <a:ext cx="3960813" cy="388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7" name="Picture 9" descr="u=3577146382,1285687998&amp;fm=21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125538"/>
            <a:ext cx="3856037" cy="388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828040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800" b="1">
                <a:latin typeface="Arial" pitchFamily="34" charset="0"/>
              </a:rPr>
              <a:t>What do you think of </a:t>
            </a:r>
            <a:r>
              <a:rPr lang="en-US" altLang="zh-CN" sz="3800" b="1">
                <a:solidFill>
                  <a:srgbClr val="CC0000"/>
                </a:solidFill>
                <a:latin typeface="Arial" pitchFamily="34" charset="0"/>
              </a:rPr>
              <a:t> talk shows?</a:t>
            </a:r>
          </a:p>
        </p:txBody>
      </p:sp>
      <p:pic>
        <p:nvPicPr>
          <p:cNvPr id="69635" name="Picture 7" descr="200904221041345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3779838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Text Box 7"/>
          <p:cNvSpPr txBox="1">
            <a:spLocks noChangeArrowheads="1"/>
          </p:cNvSpPr>
          <p:nvPr/>
        </p:nvSpPr>
        <p:spPr bwMode="auto">
          <a:xfrm>
            <a:off x="395288" y="5589588"/>
            <a:ext cx="49688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800" b="1">
                <a:latin typeface="Arial" pitchFamily="34" charset="0"/>
              </a:rPr>
              <a:t>I</a:t>
            </a:r>
            <a:r>
              <a:rPr lang="en-US" altLang="zh-CN" sz="3800" b="1">
                <a:solidFill>
                  <a:srgbClr val="CC0000"/>
                </a:solidFill>
                <a:latin typeface="Arial" pitchFamily="34" charset="0"/>
              </a:rPr>
              <a:t> </a:t>
            </a:r>
            <a:r>
              <a:rPr lang="en-US" altLang="zh-CN" sz="3800" b="1">
                <a:solidFill>
                  <a:srgbClr val="3333FF"/>
                </a:solidFill>
                <a:latin typeface="Arial" pitchFamily="34" charset="0"/>
              </a:rPr>
              <a:t>can’t stand</a:t>
            </a:r>
            <a:r>
              <a:rPr lang="en-US" altLang="zh-CN" sz="3800" b="1">
                <a:solidFill>
                  <a:srgbClr val="CC0000"/>
                </a:solidFill>
                <a:latin typeface="Arial" pitchFamily="34" charset="0"/>
              </a:rPr>
              <a:t> them.</a:t>
            </a:r>
          </a:p>
        </p:txBody>
      </p:sp>
      <p:grpSp>
        <p:nvGrpSpPr>
          <p:cNvPr id="69637" name="Group 5"/>
          <p:cNvGrpSpPr>
            <a:grpSpLocks/>
          </p:cNvGrpSpPr>
          <p:nvPr/>
        </p:nvGrpSpPr>
        <p:grpSpPr bwMode="auto">
          <a:xfrm>
            <a:off x="5219700" y="5516563"/>
            <a:ext cx="1871663" cy="792162"/>
            <a:chOff x="0" y="0"/>
            <a:chExt cx="1224" cy="499"/>
          </a:xfrm>
        </p:grpSpPr>
        <p:grpSp>
          <p:nvGrpSpPr>
            <p:cNvPr id="69638" name="Group 6"/>
            <p:cNvGrpSpPr>
              <a:grpSpLocks/>
            </p:cNvGrpSpPr>
            <p:nvPr/>
          </p:nvGrpSpPr>
          <p:grpSpPr bwMode="auto">
            <a:xfrm>
              <a:off x="0" y="0"/>
              <a:ext cx="589" cy="499"/>
              <a:chOff x="0" y="0"/>
              <a:chExt cx="769" cy="816"/>
            </a:xfrm>
          </p:grpSpPr>
          <p:sp>
            <p:nvSpPr>
              <p:cNvPr id="69639" name="AutoShap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" cy="816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  <p:sp>
            <p:nvSpPr>
              <p:cNvPr id="69640" name="Oval 18"/>
              <p:cNvSpPr>
                <a:spLocks noChangeArrowheads="1"/>
              </p:cNvSpPr>
              <p:nvPr/>
            </p:nvSpPr>
            <p:spPr bwMode="auto">
              <a:xfrm>
                <a:off x="192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  <p:sp>
            <p:nvSpPr>
              <p:cNvPr id="69641" name="Oval 19"/>
              <p:cNvSpPr>
                <a:spLocks noChangeArrowheads="1"/>
              </p:cNvSpPr>
              <p:nvPr/>
            </p:nvSpPr>
            <p:spPr bwMode="auto">
              <a:xfrm>
                <a:off x="480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</p:grpSp>
        <p:grpSp>
          <p:nvGrpSpPr>
            <p:cNvPr id="69642" name="Group 10"/>
            <p:cNvGrpSpPr>
              <a:grpSpLocks/>
            </p:cNvGrpSpPr>
            <p:nvPr/>
          </p:nvGrpSpPr>
          <p:grpSpPr bwMode="auto">
            <a:xfrm>
              <a:off x="635" y="0"/>
              <a:ext cx="589" cy="499"/>
              <a:chOff x="0" y="0"/>
              <a:chExt cx="769" cy="816"/>
            </a:xfrm>
          </p:grpSpPr>
          <p:sp>
            <p:nvSpPr>
              <p:cNvPr id="69643" name="AutoShape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" cy="816"/>
              </a:xfrm>
              <a:prstGeom prst="smileyFace">
                <a:avLst>
                  <a:gd name="adj" fmla="val -4653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  <p:sp>
            <p:nvSpPr>
              <p:cNvPr id="69644" name="Oval 22"/>
              <p:cNvSpPr>
                <a:spLocks noChangeArrowheads="1"/>
              </p:cNvSpPr>
              <p:nvPr/>
            </p:nvSpPr>
            <p:spPr bwMode="auto">
              <a:xfrm>
                <a:off x="192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  <p:sp>
            <p:nvSpPr>
              <p:cNvPr id="69645" name="Oval 23"/>
              <p:cNvSpPr>
                <a:spLocks noChangeArrowheads="1"/>
              </p:cNvSpPr>
              <p:nvPr/>
            </p:nvSpPr>
            <p:spPr bwMode="auto">
              <a:xfrm>
                <a:off x="480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</p:grpSp>
      </p:grpSp>
      <p:pic>
        <p:nvPicPr>
          <p:cNvPr id="69649" name="Picture 17" descr="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557338"/>
            <a:ext cx="3455987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英语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3" y="614363"/>
            <a:ext cx="340995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323850" y="4735513"/>
            <a:ext cx="8640763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sz="4800" b="1"/>
              <a:t>What do you think of English?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 descr="图片29"/>
          <p:cNvSpPr>
            <a:spLocks noChangeArrowheads="1"/>
          </p:cNvSpPr>
          <p:nvPr/>
        </p:nvSpPr>
        <p:spPr bwMode="auto">
          <a:xfrm>
            <a:off x="1116013" y="0"/>
            <a:ext cx="54737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Ultra Bold" pitchFamily="34" charset="0"/>
              </a:rPr>
              <a:t>Explanation</a:t>
            </a:r>
            <a:r>
              <a:rPr lang="en-US" sz="4000">
                <a:latin typeface="Gill Sans Ultra Bold" pitchFamily="34" charset="0"/>
              </a:rPr>
              <a:t> </a:t>
            </a:r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250825" y="3860800"/>
            <a:ext cx="84963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latin typeface="Arial" pitchFamily="34" charset="0"/>
              </a:rPr>
              <a:t>Eg.</a:t>
            </a:r>
            <a:r>
              <a:rPr lang="en-US" b="1">
                <a:latin typeface="Arial" pitchFamily="34" charset="0"/>
              </a:rPr>
              <a:t>What do you think of Chinese food?</a:t>
            </a:r>
          </a:p>
          <a:p>
            <a:r>
              <a:rPr lang="en-US" altLang="zh-CN">
                <a:solidFill>
                  <a:schemeClr val="accent2"/>
                </a:solidFill>
              </a:rPr>
              <a:t>      </a:t>
            </a:r>
          </a:p>
          <a:p>
            <a:r>
              <a:rPr lang="en-US" altLang="zh-CN" sz="3600" b="1">
                <a:solidFill>
                  <a:schemeClr val="accent2"/>
                </a:solidFill>
              </a:rPr>
              <a:t>  </a:t>
            </a:r>
            <a:r>
              <a:rPr lang="en-US" sz="3600" b="1">
                <a:solidFill>
                  <a:schemeClr val="accent2"/>
                </a:solidFill>
              </a:rPr>
              <a:t>=</a:t>
            </a:r>
            <a:endParaRPr lang="zh-CN" altLang="en-US" sz="3600" b="1">
              <a:solidFill>
                <a:srgbClr val="3333FF"/>
              </a:solidFill>
              <a:latin typeface="Arial" pitchFamily="34" charset="0"/>
            </a:endParaRP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1403350" y="3141663"/>
            <a:ext cx="4897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3333FF"/>
                </a:solidFill>
                <a:latin typeface="Arial" pitchFamily="34" charset="0"/>
              </a:rPr>
              <a:t>    How do you like</a:t>
            </a:r>
            <a:r>
              <a:rPr lang="en-US" sz="3600" b="1">
                <a:solidFill>
                  <a:srgbClr val="3333FF"/>
                </a:solidFill>
                <a:latin typeface="Arial" pitchFamily="34" charset="0"/>
              </a:rPr>
              <a:t>…</a:t>
            </a:r>
            <a:r>
              <a:rPr lang="en-US" altLang="zh-CN" sz="3600" b="1">
                <a:solidFill>
                  <a:srgbClr val="3333FF"/>
                </a:solidFill>
                <a:latin typeface="Arial" pitchFamily="34" charset="0"/>
              </a:rPr>
              <a:t>? </a:t>
            </a:r>
          </a:p>
        </p:txBody>
      </p:sp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323850" y="476250"/>
            <a:ext cx="7704138" cy="333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sz="3600" b="1">
                <a:latin typeface="Arial" pitchFamily="34" charset="0"/>
              </a:rPr>
              <a:t>1</a:t>
            </a:r>
            <a:r>
              <a:rPr lang="en-US" sz="4000" b="1">
                <a:latin typeface="Arial" pitchFamily="34" charset="0"/>
              </a:rPr>
              <a:t>. </a:t>
            </a:r>
            <a:r>
              <a:rPr lang="en-US" sz="3600" b="1">
                <a:solidFill>
                  <a:srgbClr val="FF3300"/>
                </a:solidFill>
                <a:latin typeface="Arial" pitchFamily="34" charset="0"/>
              </a:rPr>
              <a:t>think of  </a:t>
            </a:r>
            <a:r>
              <a:rPr lang="zh-CN" altLang="en-US" sz="3600" b="1">
                <a:latin typeface="Arial" pitchFamily="34" charset="0"/>
              </a:rPr>
              <a:t>认为 </a:t>
            </a:r>
          </a:p>
          <a:p>
            <a:pPr>
              <a:lnSpc>
                <a:spcPct val="140000"/>
              </a:lnSpc>
            </a:pPr>
            <a:r>
              <a:rPr lang="en-US" altLang="zh-CN" sz="3600" b="1">
                <a:solidFill>
                  <a:srgbClr val="FF3300"/>
                </a:solidFill>
                <a:latin typeface="Arial" pitchFamily="34" charset="0"/>
              </a:rPr>
              <a:t>    </a:t>
            </a:r>
            <a:r>
              <a:rPr lang="en-US" sz="3600" b="1">
                <a:solidFill>
                  <a:srgbClr val="FF3300"/>
                </a:solidFill>
                <a:latin typeface="Arial" pitchFamily="34" charset="0"/>
              </a:rPr>
              <a:t>What do you think of…? </a:t>
            </a:r>
            <a:endParaRPr lang="en-US" altLang="zh-CN" sz="3600" b="1">
              <a:solidFill>
                <a:srgbClr val="FF3300"/>
              </a:solidFill>
              <a:latin typeface="Arial" pitchFamily="34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3600" b="1">
                <a:latin typeface="Arial" pitchFamily="34" charset="0"/>
              </a:rPr>
              <a:t>     </a:t>
            </a:r>
            <a:r>
              <a:rPr lang="zh-CN" altLang="en-US" sz="2800" b="1">
                <a:latin typeface="Arial" pitchFamily="34" charset="0"/>
              </a:rPr>
              <a:t>你认为</a:t>
            </a:r>
            <a:r>
              <a:rPr lang="en-US" sz="2800" b="1">
                <a:latin typeface="Arial" pitchFamily="34" charset="0"/>
              </a:rPr>
              <a:t>/</a:t>
            </a:r>
            <a:r>
              <a:rPr lang="zh-CN" altLang="en-US" sz="2800" b="1">
                <a:latin typeface="Arial" pitchFamily="34" charset="0"/>
              </a:rPr>
              <a:t>觉得…怎么</a:t>
            </a:r>
            <a:r>
              <a:rPr lang="en-US" altLang="zh-CN" sz="2800" b="1">
                <a:latin typeface="Arial" pitchFamily="34" charset="0"/>
              </a:rPr>
              <a:t>样</a:t>
            </a:r>
            <a:r>
              <a:rPr lang="zh-CN" altLang="en-US" sz="2800" b="1">
                <a:latin typeface="Arial" pitchFamily="34" charset="0"/>
              </a:rPr>
              <a:t>？</a:t>
            </a:r>
            <a:endParaRPr lang="en-US" altLang="zh-CN" sz="2800" b="1">
              <a:solidFill>
                <a:srgbClr val="FF3300"/>
              </a:solidFill>
              <a:latin typeface="Arial" pitchFamily="34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4000" b="1">
                <a:solidFill>
                  <a:srgbClr val="FF3300"/>
                </a:solidFill>
                <a:latin typeface="Arial" pitchFamily="34" charset="0"/>
              </a:rPr>
              <a:t>    </a:t>
            </a:r>
            <a:r>
              <a:rPr lang="en-US" sz="4000" b="1">
                <a:solidFill>
                  <a:srgbClr val="FF3300"/>
                </a:solidFill>
                <a:latin typeface="Arial" pitchFamily="34" charset="0"/>
              </a:rPr>
              <a:t>=</a:t>
            </a: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827088" y="4868863"/>
            <a:ext cx="6965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3333FF"/>
                </a:solidFill>
                <a:latin typeface="Arial" pitchFamily="34" charset="0"/>
              </a:rPr>
              <a:t>How do you like Chinese food?</a:t>
            </a:r>
            <a:endParaRPr lang="zh-CN" altLang="en-US" sz="3600" b="1">
              <a:solidFill>
                <a:srgbClr val="3333FF"/>
              </a:solidFill>
              <a:latin typeface="Arial" pitchFamily="34" charset="0"/>
            </a:endParaRPr>
          </a:p>
        </p:txBody>
      </p:sp>
      <p:sp>
        <p:nvSpPr>
          <p:cNvPr id="86026" name="AutoShape 10"/>
          <p:cNvSpPr>
            <a:spLocks noChangeArrowheads="1"/>
          </p:cNvSpPr>
          <p:nvPr/>
        </p:nvSpPr>
        <p:spPr bwMode="auto">
          <a:xfrm>
            <a:off x="5940425" y="188913"/>
            <a:ext cx="2952750" cy="1296987"/>
          </a:xfrm>
          <a:prstGeom prst="cloudCallout">
            <a:avLst>
              <a:gd name="adj1" fmla="val -79407"/>
              <a:gd name="adj2" fmla="val 24051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b="1"/>
              <a:t>注意记好以下的笔记哦</a:t>
            </a:r>
          </a:p>
          <a:p>
            <a:pPr algn="ctr"/>
            <a:endParaRPr lang="zh-CN" alt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animBg="1" autoUpdateAnimBg="0"/>
      <p:bldP spid="86020" grpId="0"/>
      <p:bldP spid="86021" grpId="1"/>
      <p:bldP spid="86024" grpId="0"/>
      <p:bldP spid="86022" grpId="0"/>
      <p:bldP spid="860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4"/>
          <p:cNvSpPr txBox="1">
            <a:spLocks noChangeArrowheads="1"/>
          </p:cNvSpPr>
          <p:nvPr/>
        </p:nvSpPr>
        <p:spPr bwMode="auto">
          <a:xfrm>
            <a:off x="0" y="44450"/>
            <a:ext cx="9107488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Unit  5</a:t>
            </a:r>
          </a:p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Do you want to watch a  game show? </a:t>
            </a:r>
          </a:p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Section  A 1a-1c</a:t>
            </a:r>
            <a:endParaRPr lang="en-US" altLang="zh-CN" sz="4000" b="1">
              <a:latin typeface="Arial" pitchFamily="34" charset="0"/>
            </a:endParaRPr>
          </a:p>
        </p:txBody>
      </p:sp>
      <p:pic>
        <p:nvPicPr>
          <p:cNvPr id="90115" name="Picture 6" descr="14213167223_230X3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492375"/>
            <a:ext cx="6275387" cy="39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468313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CC0000"/>
                </a:solidFill>
                <a:latin typeface="Arial" pitchFamily="34" charset="0"/>
              </a:rPr>
              <a:t>What do these faces mean?</a:t>
            </a:r>
            <a:endParaRPr lang="en-US" altLang="zh-CN" sz="4000" b="1">
              <a:solidFill>
                <a:srgbClr val="CC0000"/>
              </a:solidFill>
              <a:latin typeface="Comic Sans MS" pitchFamily="66" charset="0"/>
            </a:endParaRPr>
          </a:p>
        </p:txBody>
      </p:sp>
      <p:grpSp>
        <p:nvGrpSpPr>
          <p:cNvPr id="63492" name="Group 4"/>
          <p:cNvGrpSpPr>
            <a:grpSpLocks/>
          </p:cNvGrpSpPr>
          <p:nvPr/>
        </p:nvGrpSpPr>
        <p:grpSpPr bwMode="auto">
          <a:xfrm>
            <a:off x="900113" y="3213100"/>
            <a:ext cx="719137" cy="719138"/>
            <a:chOff x="0" y="0"/>
            <a:chExt cx="1180" cy="771"/>
          </a:xfrm>
        </p:grpSpPr>
        <p:sp>
          <p:nvSpPr>
            <p:cNvPr id="63493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1180" cy="771"/>
            </a:xfrm>
            <a:prstGeom prst="smileyFace">
              <a:avLst>
                <a:gd name="adj" fmla="val -194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  <p:sp>
          <p:nvSpPr>
            <p:cNvPr id="63494" name="Oval 9"/>
            <p:cNvSpPr>
              <a:spLocks noChangeArrowheads="1"/>
            </p:cNvSpPr>
            <p:nvPr/>
          </p:nvSpPr>
          <p:spPr bwMode="auto">
            <a:xfrm>
              <a:off x="317" y="226"/>
              <a:ext cx="142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  <p:sp>
          <p:nvSpPr>
            <p:cNvPr id="63495" name="Oval 10"/>
            <p:cNvSpPr>
              <a:spLocks noChangeArrowheads="1"/>
            </p:cNvSpPr>
            <p:nvPr/>
          </p:nvSpPr>
          <p:spPr bwMode="auto">
            <a:xfrm>
              <a:off x="726" y="226"/>
              <a:ext cx="141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</p:grpSp>
      <p:grpSp>
        <p:nvGrpSpPr>
          <p:cNvPr id="63496" name="Group 8"/>
          <p:cNvGrpSpPr>
            <a:grpSpLocks/>
          </p:cNvGrpSpPr>
          <p:nvPr/>
        </p:nvGrpSpPr>
        <p:grpSpPr bwMode="auto">
          <a:xfrm>
            <a:off x="900113" y="4076700"/>
            <a:ext cx="720725" cy="719138"/>
            <a:chOff x="0" y="0"/>
            <a:chExt cx="769" cy="816"/>
          </a:xfrm>
        </p:grpSpPr>
        <p:sp>
          <p:nvSpPr>
            <p:cNvPr id="63497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769" cy="816"/>
            </a:xfrm>
            <a:prstGeom prst="smileyFace">
              <a:avLst>
                <a:gd name="adj" fmla="val -4653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  <p:sp>
          <p:nvSpPr>
            <p:cNvPr id="63498" name="Oval 13"/>
            <p:cNvSpPr>
              <a:spLocks noChangeArrowheads="1"/>
            </p:cNvSpPr>
            <p:nvPr/>
          </p:nvSpPr>
          <p:spPr bwMode="auto">
            <a:xfrm>
              <a:off x="192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  <p:sp>
          <p:nvSpPr>
            <p:cNvPr id="63499" name="Oval 14"/>
            <p:cNvSpPr>
              <a:spLocks noChangeArrowheads="1"/>
            </p:cNvSpPr>
            <p:nvPr/>
          </p:nvSpPr>
          <p:spPr bwMode="auto">
            <a:xfrm>
              <a:off x="480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</p:grpSp>
      <p:grpSp>
        <p:nvGrpSpPr>
          <p:cNvPr id="63500" name="Group 12"/>
          <p:cNvGrpSpPr>
            <a:grpSpLocks/>
          </p:cNvGrpSpPr>
          <p:nvPr/>
        </p:nvGrpSpPr>
        <p:grpSpPr bwMode="auto">
          <a:xfrm>
            <a:off x="539750" y="5013325"/>
            <a:ext cx="1511300" cy="792163"/>
            <a:chOff x="0" y="0"/>
            <a:chExt cx="1224" cy="499"/>
          </a:xfrm>
        </p:grpSpPr>
        <p:grpSp>
          <p:nvGrpSpPr>
            <p:cNvPr id="63501" name="Group 13"/>
            <p:cNvGrpSpPr>
              <a:grpSpLocks/>
            </p:cNvGrpSpPr>
            <p:nvPr/>
          </p:nvGrpSpPr>
          <p:grpSpPr bwMode="auto">
            <a:xfrm>
              <a:off x="0" y="0"/>
              <a:ext cx="589" cy="499"/>
              <a:chOff x="0" y="0"/>
              <a:chExt cx="769" cy="816"/>
            </a:xfrm>
          </p:grpSpPr>
          <p:sp>
            <p:nvSpPr>
              <p:cNvPr id="63502" name="AutoShap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" cy="816"/>
              </a:xfrm>
              <a:prstGeom prst="smileyFace">
                <a:avLst>
                  <a:gd name="adj" fmla="val -4653"/>
                </a:avLst>
              </a:prstGeom>
              <a:gradFill rotWithShape="0">
                <a:gsLst>
                  <a:gs pos="0">
                    <a:srgbClr val="767600"/>
                  </a:gs>
                  <a:gs pos="50000">
                    <a:srgbClr val="FFFF00"/>
                  </a:gs>
                  <a:gs pos="100000">
                    <a:srgbClr val="7676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  <p:sp>
            <p:nvSpPr>
              <p:cNvPr id="63503" name="Oval 18"/>
              <p:cNvSpPr>
                <a:spLocks noChangeArrowheads="1"/>
              </p:cNvSpPr>
              <p:nvPr/>
            </p:nvSpPr>
            <p:spPr bwMode="auto">
              <a:xfrm>
                <a:off x="192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  <p:sp>
            <p:nvSpPr>
              <p:cNvPr id="63504" name="Oval 19"/>
              <p:cNvSpPr>
                <a:spLocks noChangeArrowheads="1"/>
              </p:cNvSpPr>
              <p:nvPr/>
            </p:nvSpPr>
            <p:spPr bwMode="auto">
              <a:xfrm>
                <a:off x="480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</p:grpSp>
        <p:grpSp>
          <p:nvGrpSpPr>
            <p:cNvPr id="63505" name="Group 17"/>
            <p:cNvGrpSpPr>
              <a:grpSpLocks/>
            </p:cNvGrpSpPr>
            <p:nvPr/>
          </p:nvGrpSpPr>
          <p:grpSpPr bwMode="auto">
            <a:xfrm>
              <a:off x="635" y="0"/>
              <a:ext cx="589" cy="499"/>
              <a:chOff x="0" y="0"/>
              <a:chExt cx="769" cy="816"/>
            </a:xfrm>
          </p:grpSpPr>
          <p:sp>
            <p:nvSpPr>
              <p:cNvPr id="63506" name="AutoShape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" cy="816"/>
              </a:xfrm>
              <a:prstGeom prst="smileyFace">
                <a:avLst>
                  <a:gd name="adj" fmla="val -4653"/>
                </a:avLst>
              </a:prstGeom>
              <a:gradFill rotWithShape="0">
                <a:gsLst>
                  <a:gs pos="0">
                    <a:srgbClr val="767600"/>
                  </a:gs>
                  <a:gs pos="50000">
                    <a:srgbClr val="FFFF00"/>
                  </a:gs>
                  <a:gs pos="100000">
                    <a:srgbClr val="7676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  <p:sp>
            <p:nvSpPr>
              <p:cNvPr id="63507" name="Oval 22"/>
              <p:cNvSpPr>
                <a:spLocks noChangeArrowheads="1"/>
              </p:cNvSpPr>
              <p:nvPr/>
            </p:nvSpPr>
            <p:spPr bwMode="auto">
              <a:xfrm>
                <a:off x="192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  <p:sp>
            <p:nvSpPr>
              <p:cNvPr id="63508" name="Oval 23"/>
              <p:cNvSpPr>
                <a:spLocks noChangeArrowheads="1"/>
              </p:cNvSpPr>
              <p:nvPr/>
            </p:nvSpPr>
            <p:spPr bwMode="auto">
              <a:xfrm>
                <a:off x="480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Font typeface="Arial" pitchFamily="34" charset="0"/>
                  <a:buNone/>
                </a:pPr>
                <a:endParaRPr lang="zh-CN" altLang="en-US" sz="1800">
                  <a:latin typeface="Arial" pitchFamily="34" charset="0"/>
                </a:endParaRPr>
              </a:p>
            </p:txBody>
          </p:sp>
        </p:grpSp>
      </p:grpSp>
      <p:sp>
        <p:nvSpPr>
          <p:cNvPr id="63509" name="Text Box 24"/>
          <p:cNvSpPr txBox="1">
            <a:spLocks noChangeArrowheads="1"/>
          </p:cNvSpPr>
          <p:nvPr/>
        </p:nvSpPr>
        <p:spPr bwMode="auto">
          <a:xfrm>
            <a:off x="2700338" y="1484313"/>
            <a:ext cx="2808287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itchFamily="34" charset="0"/>
              </a:rPr>
              <a:t>love</a:t>
            </a:r>
          </a:p>
        </p:txBody>
      </p:sp>
      <p:sp>
        <p:nvSpPr>
          <p:cNvPr id="63510" name="Text Box 25"/>
          <p:cNvSpPr txBox="1">
            <a:spLocks noChangeArrowheads="1"/>
          </p:cNvSpPr>
          <p:nvPr/>
        </p:nvSpPr>
        <p:spPr bwMode="auto">
          <a:xfrm>
            <a:off x="2843213" y="2349500"/>
            <a:ext cx="1030287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3300"/>
                </a:solidFill>
                <a:latin typeface="Arial" pitchFamily="34" charset="0"/>
              </a:rPr>
              <a:t>like</a:t>
            </a:r>
          </a:p>
        </p:txBody>
      </p:sp>
      <p:sp>
        <p:nvSpPr>
          <p:cNvPr id="63511" name="Text Box 26"/>
          <p:cNvSpPr txBox="1">
            <a:spLocks noChangeArrowheads="1"/>
          </p:cNvSpPr>
          <p:nvPr/>
        </p:nvSpPr>
        <p:spPr bwMode="auto">
          <a:xfrm>
            <a:off x="2627313" y="3213100"/>
            <a:ext cx="58404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latin typeface="Arial" pitchFamily="34" charset="0"/>
                <a:cs typeface="Arial" pitchFamily="34" charset="0"/>
              </a:rPr>
              <a:t>don’t mind </a:t>
            </a:r>
            <a:r>
              <a:rPr lang="en-US" b="1"/>
              <a:t>(</a:t>
            </a:r>
            <a:r>
              <a:rPr lang="zh-CN" altLang="en-US" b="1"/>
              <a:t>不介意</a:t>
            </a:r>
            <a:r>
              <a:rPr lang="en-US" b="1"/>
              <a:t>, </a:t>
            </a:r>
            <a:r>
              <a:rPr lang="zh-CN" altLang="en-US" b="1"/>
              <a:t>不反对</a:t>
            </a:r>
            <a:r>
              <a:rPr lang="en-US" b="1"/>
              <a:t>)</a:t>
            </a:r>
            <a:endParaRPr lang="en-US" altLang="zh-CN" b="1"/>
          </a:p>
        </p:txBody>
      </p:sp>
      <p:sp>
        <p:nvSpPr>
          <p:cNvPr id="63512" name="Text Box 27"/>
          <p:cNvSpPr txBox="1">
            <a:spLocks noChangeArrowheads="1"/>
          </p:cNvSpPr>
          <p:nvPr/>
        </p:nvSpPr>
        <p:spPr bwMode="auto">
          <a:xfrm>
            <a:off x="2627313" y="4076700"/>
            <a:ext cx="24114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don’t like</a:t>
            </a:r>
          </a:p>
        </p:txBody>
      </p:sp>
      <p:sp>
        <p:nvSpPr>
          <p:cNvPr id="63513" name="Text Box 28"/>
          <p:cNvSpPr txBox="1">
            <a:spLocks noChangeArrowheads="1"/>
          </p:cNvSpPr>
          <p:nvPr/>
        </p:nvSpPr>
        <p:spPr bwMode="auto">
          <a:xfrm>
            <a:off x="2484438" y="5013325"/>
            <a:ext cx="476726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3399FF"/>
                </a:solidFill>
                <a:latin typeface="Arial" pitchFamily="34" charset="0"/>
                <a:cs typeface="Arial" pitchFamily="34" charset="0"/>
              </a:rPr>
              <a:t>can’t stand</a:t>
            </a:r>
            <a:r>
              <a:rPr lang="en-US" b="1"/>
              <a:t>(</a:t>
            </a:r>
            <a:r>
              <a:rPr lang="zh-CN" altLang="en-US" b="1"/>
              <a:t>无法忍受</a:t>
            </a:r>
            <a:r>
              <a:rPr lang="en-US" b="1"/>
              <a:t>)</a:t>
            </a:r>
          </a:p>
          <a:p>
            <a:pPr eaLnBrk="1" hangingPunct="1">
              <a:buFont typeface="Arial" pitchFamily="34" charset="0"/>
              <a:buNone/>
            </a:pPr>
            <a:endParaRPr lang="en-US" altLang="zh-CN" sz="4000" b="1">
              <a:solidFill>
                <a:srgbClr val="3399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3517" name="Group 29"/>
          <p:cNvGrpSpPr>
            <a:grpSpLocks/>
          </p:cNvGrpSpPr>
          <p:nvPr/>
        </p:nvGrpSpPr>
        <p:grpSpPr bwMode="auto">
          <a:xfrm>
            <a:off x="395288" y="1341438"/>
            <a:ext cx="1728787" cy="758825"/>
            <a:chOff x="3696" y="799"/>
            <a:chExt cx="1089" cy="478"/>
          </a:xfrm>
        </p:grpSpPr>
        <p:pic>
          <p:nvPicPr>
            <p:cNvPr id="63518" name="Picture 2" descr="http://t3.baidu.com/it/u=3843094436,1295775862&amp;fm=21&amp;gp=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22"/>
            <a:stretch>
              <a:fillRect/>
            </a:stretch>
          </p:blipFill>
          <p:spPr bwMode="auto">
            <a:xfrm>
              <a:off x="3696" y="799"/>
              <a:ext cx="499" cy="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519" name="Picture 2" descr="http://t3.baidu.com/it/u=3843094436,1295775862&amp;fm=21&amp;gp=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22"/>
            <a:stretch>
              <a:fillRect/>
            </a:stretch>
          </p:blipFill>
          <p:spPr bwMode="auto">
            <a:xfrm>
              <a:off x="4286" y="799"/>
              <a:ext cx="499" cy="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3520" name="Picture 2" descr="http://t3.baidu.com/it/u=3843094436,1295775862&amp;fm=2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83"/>
          <a:stretch>
            <a:fillRect/>
          </a:stretch>
        </p:blipFill>
        <p:spPr bwMode="auto">
          <a:xfrm>
            <a:off x="900113" y="2276475"/>
            <a:ext cx="790575" cy="757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63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9" grpId="0" autoUpdateAnimBg="0"/>
      <p:bldP spid="63510" grpId="0" autoUpdateAnimBg="0"/>
      <p:bldP spid="63511" grpId="0" autoUpdateAnimBg="0"/>
      <p:bldP spid="63512" grpId="0" autoUpdateAnimBg="0"/>
      <p:bldP spid="6351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76200" y="914400"/>
            <a:ext cx="8208963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marL="457200" indent="-4572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05000"/>
              </a:lnSpc>
              <a:buFont typeface="Arial" pitchFamily="34" charset="0"/>
              <a:buNone/>
            </a:pPr>
            <a:r>
              <a:rPr lang="en-US" b="1">
                <a:latin typeface="Arial" pitchFamily="34" charset="0"/>
              </a:rPr>
              <a:t>1. My grandfather likes wearing fashion</a:t>
            </a:r>
          </a:p>
          <a:p>
            <a:pPr eaLnBrk="1" hangingPunct="1">
              <a:lnSpc>
                <a:spcPct val="105000"/>
              </a:lnSpc>
              <a:buFont typeface="Arial" pitchFamily="34" charset="0"/>
              <a:buNone/>
            </a:pPr>
            <a:r>
              <a:rPr lang="en-US" b="1">
                <a:latin typeface="Arial" pitchFamily="34" charset="0"/>
              </a:rPr>
              <a:t> clothes.  He ____________     </a:t>
            </a:r>
            <a:r>
              <a:rPr lang="en-US" altLang="zh-CN" b="1">
                <a:latin typeface="Arial" pitchFamily="34" charset="0"/>
              </a:rPr>
              <a:t>  </a:t>
            </a:r>
            <a:r>
              <a:rPr lang="en-US" b="1">
                <a:latin typeface="Arial" pitchFamily="34" charset="0"/>
              </a:rPr>
              <a:t>what young </a:t>
            </a:r>
          </a:p>
          <a:p>
            <a:pPr eaLnBrk="1" hangingPunct="1">
              <a:lnSpc>
                <a:spcPct val="105000"/>
              </a:lnSpc>
              <a:buFont typeface="Arial" pitchFamily="34" charset="0"/>
              <a:buNone/>
            </a:pPr>
            <a:r>
              <a:rPr lang="en-US" b="1">
                <a:latin typeface="Arial" pitchFamily="34" charset="0"/>
              </a:rPr>
              <a:t>people  ________  (</a:t>
            </a:r>
            <a:r>
              <a:rPr lang="zh-CN" altLang="en-US" b="1">
                <a:latin typeface="Arial" pitchFamily="34" charset="0"/>
              </a:rPr>
              <a:t>认为</a:t>
            </a:r>
            <a:r>
              <a:rPr lang="en-US" b="1">
                <a:latin typeface="Arial" pitchFamily="34" charset="0"/>
              </a:rPr>
              <a:t>)him.</a:t>
            </a:r>
            <a:endParaRPr lang="en-US" b="1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endParaRPr lang="en-US" altLang="zh-CN" b="1">
              <a:latin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b="1">
                <a:latin typeface="Arial" pitchFamily="34" charset="0"/>
              </a:rPr>
              <a:t>2. The old men ____________            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b="1">
                <a:latin typeface="Arial" pitchFamily="34" charset="0"/>
              </a:rPr>
              <a:t> rock music. They think it’s too noisy.</a:t>
            </a:r>
          </a:p>
          <a:p>
            <a:pPr eaLnBrk="1" hangingPunct="1">
              <a:buFont typeface="Arial" pitchFamily="34" charset="0"/>
              <a:buNone/>
            </a:pPr>
            <a:endParaRPr lang="en-US" altLang="zh-CN" b="1">
              <a:latin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b="1">
                <a:latin typeface="Arial" pitchFamily="34" charset="0"/>
              </a:rPr>
              <a:t>3. Her sister _______           </a:t>
            </a:r>
            <a:r>
              <a:rPr lang="en-US" altLang="zh-CN" b="1">
                <a:latin typeface="Arial" pitchFamily="34" charset="0"/>
              </a:rPr>
              <a:t>  </a:t>
            </a:r>
            <a:r>
              <a:rPr lang="en-US" b="1">
                <a:latin typeface="Arial" pitchFamily="34" charset="0"/>
              </a:rPr>
              <a:t>soap opera</a:t>
            </a:r>
            <a:r>
              <a:rPr lang="en-US" altLang="zh-CN" b="1">
                <a:latin typeface="Arial" pitchFamily="34" charset="0"/>
              </a:rPr>
              <a:t>s</a:t>
            </a:r>
            <a:r>
              <a:rPr lang="en-US" b="1">
                <a:latin typeface="Arial" pitchFamily="34" charset="0"/>
              </a:rPr>
              <a:t>.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b="1">
                <a:latin typeface="Arial" pitchFamily="34" charset="0"/>
              </a:rPr>
              <a:t>    That’s her favorite.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b="1">
                <a:latin typeface="Arial" pitchFamily="34" charset="0"/>
              </a:rPr>
              <a:t>4. I __________         to go shopping with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b="1">
                <a:latin typeface="Arial" pitchFamily="34" charset="0"/>
              </a:rPr>
              <a:t> </a:t>
            </a:r>
            <a:r>
              <a:rPr lang="en-US" altLang="zh-CN" b="1">
                <a:latin typeface="Arial" pitchFamily="34" charset="0"/>
              </a:rPr>
              <a:t>m</a:t>
            </a:r>
            <a:r>
              <a:rPr lang="en-US" b="1">
                <a:latin typeface="Arial" pitchFamily="34" charset="0"/>
              </a:rPr>
              <a:t>other. 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627313" y="1557338"/>
            <a:ext cx="350520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b="1">
                <a:solidFill>
                  <a:srgbClr val="FF0000"/>
                </a:solidFill>
                <a:latin typeface="Arial" pitchFamily="34" charset="0"/>
              </a:rPr>
              <a:t>doesn’t</a:t>
            </a:r>
            <a:r>
              <a:rPr lang="en-US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b="1">
                <a:solidFill>
                  <a:srgbClr val="FF0000"/>
                </a:solidFill>
                <a:latin typeface="Arial" pitchFamily="34" charset="0"/>
              </a:rPr>
              <a:t>mind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763713" y="2060575"/>
            <a:ext cx="17335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sz="3600" b="1">
                <a:solidFill>
                  <a:srgbClr val="FF0000"/>
                </a:solidFill>
              </a:rPr>
              <a:t>think</a:t>
            </a:r>
            <a:r>
              <a:rPr 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of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3059113" y="2924175"/>
            <a:ext cx="23685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sz="3600" b="1">
                <a:solidFill>
                  <a:srgbClr val="FF0000"/>
                </a:solidFill>
              </a:rPr>
              <a:t>can’t</a:t>
            </a:r>
            <a:r>
              <a:rPr 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stand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2555875" y="4365625"/>
            <a:ext cx="11493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sz="3600" b="1">
                <a:solidFill>
                  <a:srgbClr val="FF0000"/>
                </a:solidFill>
              </a:rPr>
              <a:t>loves</a:t>
            </a: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611188" y="5516563"/>
            <a:ext cx="2416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sz="4000" b="1">
                <a:solidFill>
                  <a:srgbClr val="FF0000"/>
                </a:solidFill>
              </a:rPr>
              <a:t>don’t</a:t>
            </a:r>
            <a:r>
              <a:rPr lang="en-US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sz="4000" b="1">
                <a:solidFill>
                  <a:srgbClr val="FF0000"/>
                </a:solidFill>
              </a:rPr>
              <a:t>like</a:t>
            </a:r>
          </a:p>
        </p:txBody>
      </p:sp>
      <p:sp>
        <p:nvSpPr>
          <p:cNvPr id="73736" name="AutoShape 8"/>
          <p:cNvSpPr>
            <a:spLocks noChangeArrowheads="1"/>
          </p:cNvSpPr>
          <p:nvPr/>
        </p:nvSpPr>
        <p:spPr bwMode="auto">
          <a:xfrm>
            <a:off x="5508625" y="1557338"/>
            <a:ext cx="647700" cy="503237"/>
          </a:xfrm>
          <a:prstGeom prst="smileyFace">
            <a:avLst>
              <a:gd name="adj" fmla="val 454"/>
            </a:avLst>
          </a:prstGeom>
          <a:solidFill>
            <a:schemeClr val="bg1"/>
          </a:solidFill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endParaRPr lang="zh-CN" altLang="en-US" sz="2400"/>
          </a:p>
        </p:txBody>
      </p:sp>
      <p:grpSp>
        <p:nvGrpSpPr>
          <p:cNvPr id="73737" name="Group 9"/>
          <p:cNvGrpSpPr>
            <a:grpSpLocks/>
          </p:cNvGrpSpPr>
          <p:nvPr/>
        </p:nvGrpSpPr>
        <p:grpSpPr bwMode="auto">
          <a:xfrm>
            <a:off x="5867400" y="2924175"/>
            <a:ext cx="1371600" cy="584200"/>
            <a:chOff x="0" y="0"/>
            <a:chExt cx="634" cy="272"/>
          </a:xfrm>
        </p:grpSpPr>
        <p:sp>
          <p:nvSpPr>
            <p:cNvPr id="73738" name="AutoShape 10"/>
            <p:cNvSpPr>
              <a:spLocks noChangeArrowheads="1"/>
            </p:cNvSpPr>
            <p:nvPr/>
          </p:nvSpPr>
          <p:spPr bwMode="auto">
            <a:xfrm>
              <a:off x="0" y="0"/>
              <a:ext cx="317" cy="272"/>
            </a:xfrm>
            <a:prstGeom prst="smileyFace">
              <a:avLst>
                <a:gd name="adj" fmla="val -4653"/>
              </a:avLst>
            </a:prstGeom>
            <a:solidFill>
              <a:schemeClr val="bg1"/>
            </a:solidFill>
            <a:ln w="317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  <p:sp>
          <p:nvSpPr>
            <p:cNvPr id="73739" name="AutoShape 11"/>
            <p:cNvSpPr>
              <a:spLocks noChangeArrowheads="1"/>
            </p:cNvSpPr>
            <p:nvPr/>
          </p:nvSpPr>
          <p:spPr bwMode="auto">
            <a:xfrm>
              <a:off x="317" y="0"/>
              <a:ext cx="317" cy="272"/>
            </a:xfrm>
            <a:prstGeom prst="smileyFace">
              <a:avLst>
                <a:gd name="adj" fmla="val -4653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</p:grpSp>
      <p:grpSp>
        <p:nvGrpSpPr>
          <p:cNvPr id="73740" name="Group 12"/>
          <p:cNvGrpSpPr>
            <a:grpSpLocks/>
          </p:cNvGrpSpPr>
          <p:nvPr/>
        </p:nvGrpSpPr>
        <p:grpSpPr bwMode="auto">
          <a:xfrm>
            <a:off x="4067175" y="4365625"/>
            <a:ext cx="1371600" cy="533400"/>
            <a:chOff x="0" y="0"/>
            <a:chExt cx="545" cy="272"/>
          </a:xfrm>
        </p:grpSpPr>
        <p:sp>
          <p:nvSpPr>
            <p:cNvPr id="73741" name="AutoShape 13"/>
            <p:cNvSpPr>
              <a:spLocks noChangeArrowheads="1"/>
            </p:cNvSpPr>
            <p:nvPr/>
          </p:nvSpPr>
          <p:spPr bwMode="auto">
            <a:xfrm>
              <a:off x="273" y="0"/>
              <a:ext cx="272" cy="272"/>
            </a:xfrm>
            <a:prstGeom prst="smileyFace">
              <a:avLst>
                <a:gd name="adj" fmla="val 4653"/>
              </a:avLst>
            </a:prstGeom>
            <a:solidFill>
              <a:schemeClr val="bg1"/>
            </a:solidFill>
            <a:ln w="2540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  <p:sp>
          <p:nvSpPr>
            <p:cNvPr id="73742" name="AutoShape 14"/>
            <p:cNvSpPr>
              <a:spLocks noChangeArrowheads="1"/>
            </p:cNvSpPr>
            <p:nvPr/>
          </p:nvSpPr>
          <p:spPr bwMode="auto">
            <a:xfrm>
              <a:off x="0" y="0"/>
              <a:ext cx="272" cy="272"/>
            </a:xfrm>
            <a:prstGeom prst="smileyFace">
              <a:avLst>
                <a:gd name="adj" fmla="val 4653"/>
              </a:avLst>
            </a:prstGeom>
            <a:solidFill>
              <a:schemeClr val="bg1"/>
            </a:solidFill>
            <a:ln w="2540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pitchFamily="34" charset="0"/>
                <a:buNone/>
              </a:pPr>
              <a:endParaRPr lang="zh-CN" altLang="en-US" sz="1800">
                <a:latin typeface="Arial" pitchFamily="34" charset="0"/>
              </a:endParaRPr>
            </a:p>
          </p:txBody>
        </p:sp>
      </p:grpSp>
      <p:sp>
        <p:nvSpPr>
          <p:cNvPr id="73743" name="AutoShape 15"/>
          <p:cNvSpPr>
            <a:spLocks noChangeArrowheads="1"/>
          </p:cNvSpPr>
          <p:nvPr/>
        </p:nvSpPr>
        <p:spPr bwMode="auto">
          <a:xfrm>
            <a:off x="3132138" y="5373688"/>
            <a:ext cx="762000" cy="533400"/>
          </a:xfrm>
          <a:prstGeom prst="smileyFace">
            <a:avLst>
              <a:gd name="adj" fmla="val -4653"/>
            </a:avLst>
          </a:prstGeom>
          <a:solidFill>
            <a:schemeClr val="bg1"/>
          </a:solidFill>
          <a:ln w="254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endParaRPr lang="zh-CN" altLang="en-US" sz="2400"/>
          </a:p>
        </p:txBody>
      </p:sp>
      <p:sp>
        <p:nvSpPr>
          <p:cNvPr id="73744" name="Text Box 16"/>
          <p:cNvSpPr txBox="1">
            <a:spLocks noChangeArrowheads="1"/>
          </p:cNvSpPr>
          <p:nvPr/>
        </p:nvSpPr>
        <p:spPr bwMode="auto">
          <a:xfrm>
            <a:off x="304800" y="152400"/>
            <a:ext cx="54721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sz="3600" b="1">
                <a:solidFill>
                  <a:srgbClr val="000099"/>
                </a:solidFill>
              </a:rPr>
              <a:t>Ⅰ. </a:t>
            </a:r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Fill in the blanks.</a:t>
            </a:r>
            <a:r>
              <a:rPr lang="en-US" b="1">
                <a:solidFill>
                  <a:srgbClr val="000099"/>
                </a:solidFill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autoUpdateAnimBg="0"/>
      <p:bldP spid="73732" grpId="0" autoUpdateAnimBg="0"/>
      <p:bldP spid="73733" grpId="0" autoUpdateAnimBg="0"/>
      <p:bldP spid="73734" grpId="0" autoUpdateAnimBg="0"/>
      <p:bldP spid="7373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12" descr="http://t3.baidu.com/it/u=419651741,1535924373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924175"/>
            <a:ext cx="171132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10" descr="http://t3.baidu.com/it/u=1362291912,2090374994&amp;fm=11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781300"/>
            <a:ext cx="225266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>
            <a:spLocks noChangeArrowheads="1"/>
          </p:cNvSpPr>
          <p:nvPr/>
        </p:nvSpPr>
        <p:spPr bwMode="auto">
          <a:xfrm>
            <a:off x="161925" y="1270000"/>
            <a:ext cx="3617913" cy="1511300"/>
          </a:xfrm>
          <a:prstGeom prst="wedgeRoundRectCallout">
            <a:avLst>
              <a:gd name="adj1" fmla="val 37648"/>
              <a:gd name="adj2" fmla="val 81495"/>
              <a:gd name="adj3" fmla="val 16667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3600" b="1">
                <a:solidFill>
                  <a:schemeClr val="bg1"/>
                </a:solidFill>
                <a:cs typeface="Times New Roman" pitchFamily="18" charset="0"/>
              </a:rPr>
              <a:t>What do you want to watch?</a:t>
            </a:r>
            <a:endParaRPr lang="zh-CN" altLang="en-US" sz="3600" b="1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4140200" y="1052513"/>
            <a:ext cx="4752975" cy="1511300"/>
          </a:xfrm>
          <a:prstGeom prst="wedgeRoundRectCallout">
            <a:avLst>
              <a:gd name="adj1" fmla="val -19616"/>
              <a:gd name="adj2" fmla="val 93569"/>
              <a:gd name="adj3" fmla="val 16667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3600" b="1">
                <a:cs typeface="Times New Roman" pitchFamily="18" charset="0"/>
              </a:rPr>
              <a:t>What do you think of  </a:t>
            </a:r>
            <a:r>
              <a:rPr lang="en-US" altLang="zh-CN" sz="3600" b="1" u="sng">
                <a:cs typeface="Times New Roman" pitchFamily="18" charset="0"/>
              </a:rPr>
              <a:t>talk shows</a:t>
            </a:r>
            <a:r>
              <a:rPr lang="en-US" altLang="zh-CN" sz="3600" b="1">
                <a:cs typeface="Times New Roman" pitchFamily="18" charset="0"/>
              </a:rPr>
              <a:t>?</a:t>
            </a:r>
            <a:endParaRPr lang="zh-CN" altLang="en-US" sz="3600" b="1">
              <a:cs typeface="Times New Roman" pitchFamily="18" charset="0"/>
            </a:endParaRPr>
          </a:p>
        </p:txBody>
      </p:sp>
      <p:sp>
        <p:nvSpPr>
          <p:cNvPr id="15365" name="WordArt 4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2663825" cy="582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99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Pair work</a:t>
            </a:r>
            <a:endParaRPr lang="zh-CN" altLang="en-US" sz="4000" b="1" kern="10">
              <a:ln w="19050">
                <a:solidFill>
                  <a:schemeClr val="tx1"/>
                </a:solidFill>
                <a:round/>
                <a:headEnd/>
                <a:tailEnd/>
              </a:ln>
              <a:solidFill>
                <a:srgbClr val="CC99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6" name="Oval 2"/>
          <p:cNvSpPr>
            <a:spLocks noChangeArrowheads="1"/>
          </p:cNvSpPr>
          <p:nvPr/>
        </p:nvSpPr>
        <p:spPr bwMode="auto">
          <a:xfrm>
            <a:off x="539750" y="333375"/>
            <a:ext cx="898525" cy="7921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 b="1">
                <a:solidFill>
                  <a:srgbClr val="0066FF"/>
                </a:solidFill>
              </a:rPr>
              <a:t>1c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215900" y="5013325"/>
            <a:ext cx="3924300" cy="1584325"/>
          </a:xfrm>
          <a:prstGeom prst="wedgeRoundRectCallout">
            <a:avLst>
              <a:gd name="adj1" fmla="val 33736"/>
              <a:gd name="adj2" fmla="val -65731"/>
              <a:gd name="adj3" fmla="val 16667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3600" b="1">
                <a:solidFill>
                  <a:schemeClr val="bg1"/>
                </a:solidFill>
                <a:cs typeface="Times New Roman" pitchFamily="18" charset="0"/>
              </a:rPr>
              <a:t>They’re OK. I </a:t>
            </a:r>
            <a:r>
              <a:rPr lang="en-US" altLang="zh-CN" sz="3600" b="1" u="sng">
                <a:solidFill>
                  <a:schemeClr val="bg1"/>
                </a:solidFill>
                <a:cs typeface="Times New Roman" pitchFamily="18" charset="0"/>
              </a:rPr>
              <a:t>don’t mind</a:t>
            </a:r>
            <a:r>
              <a:rPr lang="en-US" altLang="zh-CN" sz="3600" b="1">
                <a:solidFill>
                  <a:schemeClr val="bg1"/>
                </a:solidFill>
                <a:cs typeface="Times New Roman" pitchFamily="18" charset="0"/>
              </a:rPr>
              <a:t> them.</a:t>
            </a:r>
            <a:r>
              <a:rPr lang="en-US" altLang="zh-CN" sz="3600" b="1">
                <a:cs typeface="Times New Roman" pitchFamily="18" charset="0"/>
              </a:rPr>
              <a:t> </a:t>
            </a:r>
            <a:endParaRPr lang="zh-CN" altLang="en-US" sz="3600" b="1">
              <a:cs typeface="Times New Roman" pitchFamily="18" charset="0"/>
            </a:endParaRPr>
          </a:p>
        </p:txBody>
      </p:sp>
      <p:sp>
        <p:nvSpPr>
          <p:cNvPr id="9" name="圆角矩形标注 8"/>
          <p:cNvSpPr>
            <a:spLocks noChangeArrowheads="1"/>
          </p:cNvSpPr>
          <p:nvPr/>
        </p:nvSpPr>
        <p:spPr bwMode="auto">
          <a:xfrm>
            <a:off x="4932363" y="5346700"/>
            <a:ext cx="4211637" cy="1250950"/>
          </a:xfrm>
          <a:prstGeom prst="wedgeRoundRectCallout">
            <a:avLst>
              <a:gd name="adj1" fmla="val 14231"/>
              <a:gd name="adj2" fmla="val -92005"/>
              <a:gd name="adj3" fmla="val 16667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3600" b="1">
                <a:cs typeface="Times New Roman" pitchFamily="18" charset="0"/>
              </a:rPr>
              <a:t>Then let’s watch </a:t>
            </a:r>
            <a:r>
              <a:rPr lang="en-US" altLang="zh-CN" sz="3600" b="1" u="sng">
                <a:cs typeface="Times New Roman" pitchFamily="18" charset="0"/>
              </a:rPr>
              <a:t>a talk show. </a:t>
            </a:r>
            <a:endParaRPr lang="zh-CN" altLang="en-US" sz="3600" b="1" u="sng"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933450" y="3716338"/>
            <a:ext cx="6950075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3600" b="1"/>
              <a:t>__ talent show  	 __ talk show  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 b="1"/>
              <a:t>__ soccer game  	 __ news</a:t>
            </a:r>
          </a:p>
        </p:txBody>
      </p:sp>
      <p:sp>
        <p:nvSpPr>
          <p:cNvPr id="94211" name="WordArt 5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105275" cy="865188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"/>
                <a:cs typeface="Arial"/>
              </a:rPr>
              <a:t>Listening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"/>
              <a:cs typeface="Arial"/>
            </a:endParaRPr>
          </a:p>
        </p:txBody>
      </p:sp>
      <p:sp>
        <p:nvSpPr>
          <p:cNvPr id="94212" name="Text Box 5"/>
          <p:cNvSpPr txBox="1">
            <a:spLocks noChangeArrowheads="1"/>
          </p:cNvSpPr>
          <p:nvPr/>
        </p:nvSpPr>
        <p:spPr bwMode="auto">
          <a:xfrm>
            <a:off x="1185863" y="1916113"/>
            <a:ext cx="7094537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600" b="1">
                <a:solidFill>
                  <a:srgbClr val="0000FF"/>
                </a:solidFill>
                <a:latin typeface="Arial" pitchFamily="34" charset="0"/>
              </a:rPr>
              <a:t>Listen and number the shows [1-4] in the order you hear them. </a:t>
            </a:r>
          </a:p>
        </p:txBody>
      </p:sp>
      <p:sp>
        <p:nvSpPr>
          <p:cNvPr id="94213" name="Oval 2"/>
          <p:cNvSpPr>
            <a:spLocks noChangeArrowheads="1"/>
          </p:cNvSpPr>
          <p:nvPr/>
        </p:nvSpPr>
        <p:spPr bwMode="auto">
          <a:xfrm>
            <a:off x="250825" y="2189163"/>
            <a:ext cx="898525" cy="8794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 b="1">
                <a:solidFill>
                  <a:srgbClr val="0066FF"/>
                </a:solidFill>
              </a:rPr>
              <a:t>1b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821238" y="3867150"/>
            <a:ext cx="576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21238" y="4587875"/>
            <a:ext cx="792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1042988" y="3867150"/>
            <a:ext cx="8636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1004888" y="4570413"/>
            <a:ext cx="5048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94218" name="Unit_05_SectionA 1b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836613"/>
            <a:ext cx="935038" cy="9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4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46890" fill="hold"/>
                                        <p:tgtEl>
                                          <p:spTgt spid="942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218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218"/>
                </p:tgtEl>
              </p:cMediaNode>
            </p:audio>
          </p:childTnLst>
        </p:cTn>
      </p:par>
    </p:tnLst>
    <p:bldLst>
      <p:bldP spid="94212" grpId="0"/>
      <p:bldP spid="8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353425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  <a:buFont typeface="Arial" pitchFamily="34" charset="0"/>
              <a:buNone/>
            </a:pPr>
            <a:r>
              <a:rPr lang="en-US" sz="3600" b="1"/>
              <a:t>1. </a:t>
            </a:r>
            <a:r>
              <a:rPr lang="zh-CN" altLang="en-US" sz="3600" b="1"/>
              <a:t>你觉得肥皂剧怎么样</a:t>
            </a:r>
            <a:r>
              <a:rPr lang="en-US" sz="3600" b="1"/>
              <a:t>? </a:t>
            </a:r>
            <a:r>
              <a:rPr lang="zh-CN" altLang="en-US" sz="3600" b="1"/>
              <a:t>我受不了。</a:t>
            </a:r>
            <a:endParaRPr lang="en-US" altLang="zh-CN" sz="2800" b="1"/>
          </a:p>
          <a:p>
            <a:pPr eaLnBrk="1" hangingPunct="1">
              <a:spcBef>
                <a:spcPct val="30000"/>
              </a:spcBef>
              <a:buFont typeface="Arial" pitchFamily="34" charset="0"/>
              <a:buNone/>
            </a:pPr>
            <a:r>
              <a:rPr lang="zh-CN" altLang="en-US" sz="4000" b="1"/>
              <a:t>    </a:t>
            </a:r>
            <a:r>
              <a:rPr lang="en-US" sz="3600" b="1"/>
              <a:t>______do you ____ ___ ____ _____</a:t>
            </a:r>
            <a:r>
              <a:rPr lang="en-US" b="1"/>
              <a:t>_</a:t>
            </a:r>
            <a:r>
              <a:rPr lang="en-US" sz="3600" b="1"/>
              <a:t>?  </a:t>
            </a:r>
          </a:p>
          <a:p>
            <a:pPr eaLnBrk="1" hangingPunct="1">
              <a:spcBef>
                <a:spcPct val="30000"/>
              </a:spcBef>
              <a:buFont typeface="Arial" pitchFamily="34" charset="0"/>
              <a:buNone/>
            </a:pPr>
            <a:r>
              <a:rPr lang="en-US" sz="3600" b="1"/>
              <a:t>    I ______ ________ _______.</a:t>
            </a:r>
          </a:p>
          <a:p>
            <a:pPr eaLnBrk="1" hangingPunct="1">
              <a:spcBef>
                <a:spcPct val="30000"/>
              </a:spcBef>
              <a:buFont typeface="Arial" pitchFamily="34" charset="0"/>
              <a:buNone/>
            </a:pPr>
            <a:r>
              <a:rPr lang="en-US" sz="3600" b="1"/>
              <a:t>2. </a:t>
            </a:r>
            <a:r>
              <a:rPr lang="zh-CN" altLang="en-US" sz="3600" b="1"/>
              <a:t>他不喜欢情景喜剧。</a:t>
            </a:r>
            <a:endParaRPr lang="zh-CN" altLang="en-US" sz="2800" b="1"/>
          </a:p>
          <a:p>
            <a:pPr eaLnBrk="1" hangingPunct="1">
              <a:spcBef>
                <a:spcPct val="30000"/>
              </a:spcBef>
              <a:buFont typeface="Arial" pitchFamily="34" charset="0"/>
              <a:buNone/>
            </a:pPr>
            <a:r>
              <a:rPr lang="zh-CN" altLang="en-US" sz="3600" b="1"/>
              <a:t>    </a:t>
            </a:r>
            <a:r>
              <a:rPr lang="en-US" sz="3600" b="1"/>
              <a:t>He _______ _____ _______.</a:t>
            </a:r>
          </a:p>
          <a:p>
            <a:pPr eaLnBrk="1" hangingPunct="1">
              <a:spcBef>
                <a:spcPct val="30000"/>
              </a:spcBef>
              <a:buFont typeface="Arial" pitchFamily="34" charset="0"/>
              <a:buNone/>
            </a:pPr>
            <a:r>
              <a:rPr lang="en-US" sz="3600" b="1"/>
              <a:t>3. Tina</a:t>
            </a:r>
            <a:r>
              <a:rPr lang="zh-CN" altLang="en-US" sz="3600" b="1"/>
              <a:t>对运动节目不在乎。</a:t>
            </a:r>
            <a:endParaRPr lang="zh-CN" altLang="en-US" sz="2800" b="1"/>
          </a:p>
          <a:p>
            <a:pPr eaLnBrk="1" hangingPunct="1">
              <a:spcBef>
                <a:spcPct val="30000"/>
              </a:spcBef>
              <a:buFont typeface="Arial" pitchFamily="34" charset="0"/>
              <a:buNone/>
            </a:pPr>
            <a:r>
              <a:rPr lang="zh-CN" altLang="en-US" sz="3600" b="1"/>
              <a:t>    </a:t>
            </a:r>
            <a:r>
              <a:rPr lang="en-US" sz="3600" b="1"/>
              <a:t>Tina _______ ______ ______ ______.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684213" y="1916113"/>
            <a:ext cx="15827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b="1">
                <a:solidFill>
                  <a:srgbClr val="FF0000"/>
                </a:solidFill>
              </a:rPr>
              <a:t>What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3398838" y="1916113"/>
            <a:ext cx="5745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sz="3600" b="1">
                <a:solidFill>
                  <a:srgbClr val="FF0000"/>
                </a:solidFill>
              </a:rPr>
              <a:t>think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lang="en-US" sz="3600" b="1">
                <a:solidFill>
                  <a:srgbClr val="FF0000"/>
                </a:solidFill>
              </a:rPr>
              <a:t>of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lang="en-US" sz="3600" b="1">
                <a:solidFill>
                  <a:srgbClr val="FF0000"/>
                </a:solidFill>
              </a:rPr>
              <a:t>soap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lang="en-US" sz="3600" b="1">
                <a:solidFill>
                  <a:srgbClr val="FF0000"/>
                </a:solidFill>
              </a:rPr>
              <a:t>operas</a:t>
            </a: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1219200" y="2590800"/>
            <a:ext cx="6127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sz="3600" b="1">
                <a:solidFill>
                  <a:srgbClr val="FF0000"/>
                </a:solidFill>
              </a:rPr>
              <a:t>can’t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</a:t>
            </a:r>
            <a:r>
              <a:rPr lang="en-US" sz="3600" b="1">
                <a:solidFill>
                  <a:srgbClr val="FF0000"/>
                </a:solidFill>
              </a:rPr>
              <a:t>stand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  </a:t>
            </a:r>
            <a:r>
              <a:rPr lang="en-US" sz="3600" b="1">
                <a:solidFill>
                  <a:srgbClr val="FF0000"/>
                </a:solidFill>
              </a:rPr>
              <a:t>them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1187450" y="4005263"/>
            <a:ext cx="51847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sz="40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doesn’t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</a:t>
            </a:r>
            <a:r>
              <a:rPr lang="en-US" sz="3600" b="1">
                <a:solidFill>
                  <a:srgbClr val="FF0000"/>
                </a:solidFill>
              </a:rPr>
              <a:t>like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lang="en-US" sz="3600" b="1">
                <a:solidFill>
                  <a:srgbClr val="FF0000"/>
                </a:solidFill>
              </a:rPr>
              <a:t>sitcoms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1692275" y="5516563"/>
            <a:ext cx="60483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sz="3600" b="1">
                <a:solidFill>
                  <a:srgbClr val="FF0000"/>
                </a:solidFill>
              </a:rPr>
              <a:t>doesn’t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</a:t>
            </a:r>
            <a:r>
              <a:rPr lang="en-US" sz="3600" b="1">
                <a:solidFill>
                  <a:srgbClr val="FF0000"/>
                </a:solidFill>
              </a:rPr>
              <a:t>mind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lang="en-US" sz="3600" b="1">
                <a:solidFill>
                  <a:srgbClr val="FF0000"/>
                </a:solidFill>
              </a:rPr>
              <a:t>sports</a:t>
            </a:r>
            <a:r>
              <a:rPr lang="en-US" sz="36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lang="en-US" sz="3600" b="1">
                <a:solidFill>
                  <a:srgbClr val="FF0000"/>
                </a:solidFill>
              </a:rPr>
              <a:t>shows</a:t>
            </a:r>
          </a:p>
        </p:txBody>
      </p:sp>
      <p:sp>
        <p:nvSpPr>
          <p:cNvPr id="76810" name="WordArt 10"/>
          <p:cNvSpPr>
            <a:spLocks noChangeArrowheads="1" noChangeShapeType="1"/>
          </p:cNvSpPr>
          <p:nvPr/>
        </p:nvSpPr>
        <p:spPr bwMode="auto">
          <a:xfrm>
            <a:off x="5867400" y="260350"/>
            <a:ext cx="2667000" cy="901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8999"/>
                    </a:srgbClr>
                  </a:outerShdw>
                </a:effectLst>
                <a:latin typeface="宋体"/>
                <a:ea typeface="宋体"/>
              </a:rPr>
              <a:t>成果展示</a:t>
            </a:r>
          </a:p>
        </p:txBody>
      </p:sp>
      <p:sp>
        <p:nvSpPr>
          <p:cNvPr id="76811" name="Text Box 8"/>
          <p:cNvSpPr txBox="1">
            <a:spLocks noChangeArrowheads="1"/>
          </p:cNvSpPr>
          <p:nvPr/>
        </p:nvSpPr>
        <p:spPr bwMode="auto">
          <a:xfrm>
            <a:off x="2484438" y="404813"/>
            <a:ext cx="2663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en-US" sz="3600" b="1">
                <a:solidFill>
                  <a:srgbClr val="D60093"/>
                </a:solidFill>
              </a:rPr>
              <a:t>Ⅰ</a:t>
            </a:r>
            <a:r>
              <a:rPr lang="en-US" sz="3600" b="1">
                <a:solidFill>
                  <a:srgbClr val="D60093"/>
                </a:solidFill>
              </a:rPr>
              <a:t>. </a:t>
            </a:r>
            <a:r>
              <a:rPr lang="zh-CN" altLang="en-US" sz="3600" b="1">
                <a:solidFill>
                  <a:srgbClr val="D60093"/>
                </a:solidFill>
              </a:rPr>
              <a:t>汉译英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autoUpdateAnimBg="0"/>
      <p:bldP spid="76804" grpId="0" autoUpdateAnimBg="0"/>
      <p:bldP spid="76805" grpId="0" autoUpdateAnimBg="0"/>
      <p:bldP spid="76806" grpId="0" autoUpdateAnimBg="0"/>
      <p:bldP spid="7680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250825" y="692150"/>
            <a:ext cx="8231188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5000"/>
              </a:lnSpc>
              <a:buFont typeface="Arial" pitchFamily="34" charset="0"/>
              <a:buNone/>
            </a:pPr>
            <a:r>
              <a:rPr lang="en-US" altLang="zh-CN" sz="4000" b="1"/>
              <a:t>4</a:t>
            </a:r>
            <a:r>
              <a:rPr lang="en-US" sz="4000" b="1"/>
              <a:t>. </a:t>
            </a:r>
            <a:r>
              <a:rPr lang="en-US" altLang="zh-CN" sz="4000" b="1"/>
              <a:t>I </a:t>
            </a:r>
            <a:r>
              <a:rPr lang="en-US" sz="4000" b="1"/>
              <a:t>don</a:t>
            </a:r>
            <a:r>
              <a:rPr lang="en-US" altLang="zh-CN" sz="4000" b="1"/>
              <a:t>’</a:t>
            </a:r>
            <a:r>
              <a:rPr lang="en-US" sz="4000" b="1"/>
              <a:t>t mind talk show</a:t>
            </a:r>
            <a:r>
              <a:rPr lang="en-US" altLang="zh-CN" sz="4000" b="1"/>
              <a:t>s</a:t>
            </a:r>
            <a:r>
              <a:rPr lang="en-US" sz="4000" b="1"/>
              <a:t>. </a:t>
            </a:r>
          </a:p>
          <a:p>
            <a:pPr eaLnBrk="1" hangingPunct="1">
              <a:lnSpc>
                <a:spcPct val="95000"/>
              </a:lnSpc>
              <a:buFont typeface="Arial" pitchFamily="34" charset="0"/>
              <a:buNone/>
            </a:pPr>
            <a:r>
              <a:rPr lang="en-US" sz="4000" b="1"/>
              <a:t>(</a:t>
            </a:r>
            <a:r>
              <a:rPr lang="zh-CN" altLang="en-US" sz="4000" b="1"/>
              <a:t>变成 </a:t>
            </a:r>
            <a:r>
              <a:rPr lang="en-US" sz="4000" b="1"/>
              <a:t>what </a:t>
            </a:r>
            <a:r>
              <a:rPr lang="zh-CN" altLang="en-US" sz="4000" b="1"/>
              <a:t>引导的问句</a:t>
            </a:r>
            <a:r>
              <a:rPr lang="en-US" sz="4000" b="1"/>
              <a:t>)</a:t>
            </a:r>
            <a:r>
              <a:rPr lang="en-US" b="1"/>
              <a:t></a:t>
            </a:r>
            <a:r>
              <a:rPr lang="en-US" b="1" u="sng">
                <a:solidFill>
                  <a:srgbClr val="0000FF"/>
                </a:solidFill>
              </a:rPr>
              <a:t>                                                        </a:t>
            </a:r>
            <a:endParaRPr lang="en-US" b="1">
              <a:solidFill>
                <a:srgbClr val="0000FF"/>
              </a:solidFill>
            </a:endParaRP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250825" y="2060575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sz="4000" b="1">
                <a:solidFill>
                  <a:srgbClr val="FF0000"/>
                </a:solidFill>
              </a:rPr>
              <a:t>What do </a:t>
            </a:r>
            <a:r>
              <a:rPr lang="en-US" altLang="zh-CN" sz="4000" b="1">
                <a:solidFill>
                  <a:srgbClr val="FF0000"/>
                </a:solidFill>
              </a:rPr>
              <a:t>you</a:t>
            </a:r>
            <a:r>
              <a:rPr lang="en-US" sz="4000" b="1">
                <a:solidFill>
                  <a:srgbClr val="FF0000"/>
                </a:solidFill>
              </a:rPr>
              <a:t> think of talk show</a:t>
            </a:r>
            <a:r>
              <a:rPr lang="en-US" altLang="zh-CN" sz="4000" b="1">
                <a:solidFill>
                  <a:srgbClr val="FF0000"/>
                </a:solidFill>
              </a:rPr>
              <a:t>s</a:t>
            </a:r>
            <a:r>
              <a:rPr lang="en-US" sz="40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250825" y="3141663"/>
            <a:ext cx="77057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/>
              <a:t>5</a:t>
            </a:r>
            <a:r>
              <a:rPr lang="en-US" sz="4000" b="1"/>
              <a:t>. </a:t>
            </a:r>
            <a:r>
              <a:rPr lang="en-US" altLang="zh-CN" sz="4000" b="1"/>
              <a:t>I want to watch a talent show  ?</a:t>
            </a:r>
            <a:r>
              <a:rPr lang="en-US" sz="4000" b="1"/>
              <a:t> </a:t>
            </a:r>
          </a:p>
          <a:p>
            <a:r>
              <a:rPr lang="en-US" b="1"/>
              <a:t>(</a:t>
            </a:r>
            <a:r>
              <a:rPr lang="zh-CN" altLang="en-US" b="1"/>
              <a:t>变成一般疑问句</a:t>
            </a:r>
            <a:r>
              <a:rPr lang="en-US" b="1"/>
              <a:t>, </a:t>
            </a:r>
            <a:r>
              <a:rPr lang="zh-CN" altLang="en-US" b="1"/>
              <a:t>并作否定回答</a:t>
            </a:r>
            <a:r>
              <a:rPr lang="en-US" b="1"/>
              <a:t>)</a:t>
            </a:r>
            <a:endParaRPr lang="zh-CN" altLang="en-US" b="1"/>
          </a:p>
        </p:txBody>
      </p:sp>
      <p:sp>
        <p:nvSpPr>
          <p:cNvPr id="77833" name="Text Box 5"/>
          <p:cNvSpPr txBox="1">
            <a:spLocks noChangeArrowheads="1"/>
          </p:cNvSpPr>
          <p:nvPr/>
        </p:nvSpPr>
        <p:spPr bwMode="auto">
          <a:xfrm>
            <a:off x="179388" y="4581525"/>
            <a:ext cx="84978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</a:rPr>
              <a:t>D</a:t>
            </a:r>
            <a:r>
              <a:rPr lang="en-US" sz="4000" b="1">
                <a:solidFill>
                  <a:srgbClr val="FF0000"/>
                </a:solidFill>
              </a:rPr>
              <a:t>o </a:t>
            </a:r>
            <a:r>
              <a:rPr lang="en-US" altLang="zh-CN" sz="4000" b="1">
                <a:solidFill>
                  <a:srgbClr val="FF0000"/>
                </a:solidFill>
              </a:rPr>
              <a:t>you</a:t>
            </a:r>
            <a:r>
              <a:rPr lang="en-US" sz="4000" b="1">
                <a:solidFill>
                  <a:srgbClr val="FF0000"/>
                </a:solidFill>
              </a:rPr>
              <a:t> </a:t>
            </a:r>
            <a:r>
              <a:rPr lang="en-US" altLang="zh-CN" sz="4000" b="1">
                <a:solidFill>
                  <a:srgbClr val="FF0000"/>
                </a:solidFill>
              </a:rPr>
              <a:t>want to watch </a:t>
            </a:r>
            <a:r>
              <a:rPr lang="zh-CN" altLang="en-US" sz="4000" b="1">
                <a:solidFill>
                  <a:srgbClr val="FF0000"/>
                </a:solidFill>
              </a:rPr>
              <a:t> </a:t>
            </a:r>
            <a:r>
              <a:rPr lang="en-US" altLang="zh-CN" sz="4000" b="1">
                <a:solidFill>
                  <a:srgbClr val="FF0000"/>
                </a:solidFill>
              </a:rPr>
              <a:t>talent a</a:t>
            </a:r>
            <a:r>
              <a:rPr lang="en-US" sz="4000" b="1">
                <a:solidFill>
                  <a:srgbClr val="FF0000"/>
                </a:solidFill>
              </a:rPr>
              <a:t> show?</a:t>
            </a:r>
          </a:p>
        </p:txBody>
      </p:sp>
      <p:sp>
        <p:nvSpPr>
          <p:cNvPr id="77834" name="Text Box 7"/>
          <p:cNvSpPr txBox="1">
            <a:spLocks noChangeArrowheads="1"/>
          </p:cNvSpPr>
          <p:nvPr/>
        </p:nvSpPr>
        <p:spPr bwMode="auto">
          <a:xfrm>
            <a:off x="2627313" y="188913"/>
            <a:ext cx="34559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en-US" b="1">
                <a:solidFill>
                  <a:srgbClr val="D60093"/>
                </a:solidFill>
              </a:rPr>
              <a:t>Ⅱ</a:t>
            </a:r>
            <a:r>
              <a:rPr lang="en-US" b="1">
                <a:solidFill>
                  <a:srgbClr val="D60093"/>
                </a:solidFill>
              </a:rPr>
              <a:t>. </a:t>
            </a:r>
            <a:r>
              <a:rPr lang="zh-CN" altLang="en-US" b="1">
                <a:solidFill>
                  <a:srgbClr val="D60093"/>
                </a:solidFill>
              </a:rPr>
              <a:t>句型转换</a:t>
            </a: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250825" y="5445125"/>
            <a:ext cx="3168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3300"/>
                </a:solidFill>
              </a:rPr>
              <a:t>No , I don’t.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autoUpdateAnimBg="0"/>
      <p:bldP spid="77833" grpId="0" autoUpdateAnimBg="0"/>
      <p:bldP spid="778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39paint1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317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2819400" y="457200"/>
            <a:ext cx="691197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65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sz="4000" b="1">
                <a:solidFill>
                  <a:srgbClr val="FA0617"/>
                </a:solidFill>
              </a:rPr>
              <a:t>Don’t watch TV too much!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sz="4000" b="1">
                <a:solidFill>
                  <a:srgbClr val="FA0617"/>
                </a:solidFill>
              </a:rPr>
              <a:t>        It’s bad for your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sz="4000" b="1">
                <a:solidFill>
                  <a:srgbClr val="FA0617"/>
                </a:solidFill>
              </a:rPr>
              <a:t>       health and study</a:t>
            </a:r>
            <a:r>
              <a:rPr lang="en-US" altLang="zh-CN" sz="4000" b="1">
                <a:solidFill>
                  <a:srgbClr val="FA0617"/>
                </a:solidFill>
              </a:rPr>
              <a:t>.</a:t>
            </a:r>
            <a:endParaRPr lang="en-US" sz="4000" b="1">
              <a:solidFill>
                <a:srgbClr val="FA0617"/>
              </a:solidFill>
            </a:endParaRPr>
          </a:p>
        </p:txBody>
      </p:sp>
      <p:pic>
        <p:nvPicPr>
          <p:cNvPr id="74756" name="Picture 4" descr="u=2320234238,553140773&amp;fm=3&amp;gp=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213100"/>
            <a:ext cx="270827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Picture 5" descr="itCAEO0PZ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157788"/>
            <a:ext cx="2305050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8" name="Picture 6" descr="u=966518835,633028590&amp;fm=0&amp;gp=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781300"/>
            <a:ext cx="2160587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omework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04813"/>
            <a:ext cx="4502150" cy="13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023938" y="217170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39750" y="2374900"/>
            <a:ext cx="799941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/>
              <a:t>1. </a:t>
            </a:r>
            <a:r>
              <a:rPr lang="zh-CN" altLang="en-US" b="1"/>
              <a:t>了解中央电视台有关的电视栏目名称。</a:t>
            </a:r>
          </a:p>
          <a:p>
            <a:r>
              <a:rPr lang="zh-CN" altLang="en-US" b="1"/>
              <a:t>     搜集自己喜欢的电视节目的相关资料。</a:t>
            </a:r>
          </a:p>
          <a:p>
            <a:r>
              <a:rPr lang="zh-CN" altLang="en-US" b="1"/>
              <a:t>     </a:t>
            </a:r>
            <a:r>
              <a:rPr lang="en-US" b="1"/>
              <a:t>(</a:t>
            </a:r>
            <a:r>
              <a:rPr lang="zh-CN" altLang="en-US" b="1"/>
              <a:t>包括电视栏目名称</a:t>
            </a:r>
            <a:r>
              <a:rPr lang="en-US" b="1"/>
              <a:t>,</a:t>
            </a:r>
            <a:r>
              <a:rPr lang="zh-CN" altLang="en-US" b="1"/>
              <a:t>主持人以及播出时间</a:t>
            </a:r>
            <a:r>
              <a:rPr lang="en-US" b="1"/>
              <a:t>)</a:t>
            </a:r>
            <a:endParaRPr lang="en-US" altLang="zh-CN" b="1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755650" y="4437063"/>
            <a:ext cx="47926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/>
              <a:t>2.</a:t>
            </a:r>
            <a:r>
              <a:rPr lang="zh-CN" altLang="en-US" b="1"/>
              <a:t>记课本</a:t>
            </a:r>
            <a:r>
              <a:rPr lang="en-US" altLang="zh-CN" b="1"/>
              <a:t>p33</a:t>
            </a:r>
            <a:r>
              <a:rPr lang="zh-CN" altLang="en-US" b="1"/>
              <a:t>的单词及句型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Yesterday Once Mor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229225"/>
            <a:ext cx="1160463" cy="116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510" fill="hold"/>
                                        <p:tgtEl>
                                          <p:spTgt spid="317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201108151736590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2513"/>
            <a:ext cx="7351712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WordArt 3"/>
          <p:cNvSpPr>
            <a:spLocks noChangeArrowheads="1" noChangeShapeType="1"/>
          </p:cNvSpPr>
          <p:nvPr/>
        </p:nvSpPr>
        <p:spPr bwMode="auto">
          <a:xfrm>
            <a:off x="1187450" y="5661025"/>
            <a:ext cx="6408738" cy="9810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5745"/>
              </a:avLst>
            </a:prstTxWarp>
          </a:bodyPr>
          <a:lstStyle/>
          <a:p>
            <a:pPr algn="ctr"/>
            <a:r>
              <a:rPr lang="en-US" altLang="zh-CN" sz="2800" b="1" i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talent show </a:t>
            </a:r>
            <a:r>
              <a:rPr lang="zh-CN" altLang="en-US" sz="2800" b="1" i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才艺节目</a:t>
            </a: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971550" y="333375"/>
            <a:ext cx="71929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Do you know the name of the TV show ?</a:t>
            </a:r>
            <a:endParaRPr lang="zh-CN" altLang="en-US" b="1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476375" y="765175"/>
            <a:ext cx="4751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>
              <a:latin typeface="Comic Sans MS" pitchFamily="66" charset="0"/>
            </a:endParaRPr>
          </a:p>
        </p:txBody>
      </p:sp>
      <p:pic>
        <p:nvPicPr>
          <p:cNvPr id="50179" name="Picture 3" descr="1_luck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87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WordArt 4"/>
          <p:cNvSpPr>
            <a:spLocks noChangeArrowheads="1" noChangeShapeType="1"/>
          </p:cNvSpPr>
          <p:nvPr/>
        </p:nvSpPr>
        <p:spPr bwMode="auto">
          <a:xfrm>
            <a:off x="1187450" y="5157788"/>
            <a:ext cx="4249738" cy="13446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5745"/>
              </a:avLst>
            </a:prstTxWarp>
          </a:bodyPr>
          <a:lstStyle/>
          <a:p>
            <a:pPr algn="ctr"/>
            <a:r>
              <a:rPr lang="en-US" altLang="zh-CN" sz="3600" b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game show </a:t>
            </a:r>
            <a:r>
              <a:rPr lang="zh-CN" altLang="en-US" sz="3600" b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游戏竞赛节目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5" descr="崔永元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644900"/>
            <a:ext cx="4132263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7" name="Picture 7" descr="崔永元-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4246562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Rectangle 9"/>
          <p:cNvSpPr>
            <a:spLocks noChangeArrowheads="1"/>
          </p:cNvSpPr>
          <p:nvPr/>
        </p:nvSpPr>
        <p:spPr bwMode="auto">
          <a:xfrm>
            <a:off x="468313" y="4797425"/>
            <a:ext cx="40624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sz="4000" b="1">
                <a:latin typeface="Arial" pitchFamily="34" charset="0"/>
              </a:rPr>
              <a:t>talk show </a:t>
            </a:r>
            <a:r>
              <a:rPr lang="zh-CN" altLang="en-US" sz="2800">
                <a:solidFill>
                  <a:srgbClr val="FF0000"/>
                </a:solidFill>
                <a:latin typeface="Arial" pitchFamily="34" charset="0"/>
                <a:ea typeface="黑体" pitchFamily="49" charset="-122"/>
              </a:rPr>
              <a:t>访谈节目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WordArt 3"/>
          <p:cNvSpPr>
            <a:spLocks noChangeArrowheads="1" noChangeShapeType="1"/>
          </p:cNvSpPr>
          <p:nvPr/>
        </p:nvSpPr>
        <p:spPr bwMode="auto">
          <a:xfrm>
            <a:off x="2051050" y="5395913"/>
            <a:ext cx="5040313" cy="1462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400" b="1">
                <a:ln w="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华文新魏"/>
                <a:ea typeface="华文新魏"/>
              </a:rPr>
              <a:t>sports show</a:t>
            </a:r>
            <a:endParaRPr lang="zh-CN" altLang="en-US" sz="2400" b="1">
              <a:ln w="0">
                <a:solidFill>
                  <a:srgbClr val="FF0000"/>
                </a:solidFill>
                <a:round/>
                <a:headEnd/>
                <a:tailEnd/>
              </a:ln>
              <a:solidFill>
                <a:srgbClr val="3366FF"/>
              </a:solidFill>
              <a:latin typeface="华文新魏"/>
              <a:ea typeface="华文新魏"/>
            </a:endParaRPr>
          </a:p>
        </p:txBody>
      </p:sp>
      <p:pic>
        <p:nvPicPr>
          <p:cNvPr id="53252" name="Picture 4" descr="20034732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33375"/>
            <a:ext cx="60483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a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62400"/>
            <a:ext cx="28575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3348038" y="2924175"/>
            <a:ext cx="4114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/>
              <a:t> </a:t>
            </a:r>
            <a:r>
              <a:rPr lang="en-US" altLang="zh-CN" sz="6000" b="1">
                <a:solidFill>
                  <a:srgbClr val="FF00FF"/>
                </a:solidFill>
                <a:latin typeface="Arial" pitchFamily="34" charset="0"/>
              </a:rPr>
              <a:t>news</a:t>
            </a:r>
          </a:p>
        </p:txBody>
      </p:sp>
      <p:pic>
        <p:nvPicPr>
          <p:cNvPr id="52228" name="Picture 4" descr="1116761589140_mmlib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342900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5" descr="lm-zjw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33400"/>
            <a:ext cx="2895600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6" descr="a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86200"/>
            <a:ext cx="33528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4"/>
          <p:cNvSpPr txBox="1">
            <a:spLocks noChangeArrowheads="1"/>
          </p:cNvSpPr>
          <p:nvPr/>
        </p:nvSpPr>
        <p:spPr bwMode="auto">
          <a:xfrm>
            <a:off x="2268538" y="5876925"/>
            <a:ext cx="57594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800" b="1">
                <a:solidFill>
                  <a:srgbClr val="CC0000"/>
                </a:solidFill>
                <a:latin typeface="Arial" pitchFamily="34" charset="0"/>
              </a:rPr>
              <a:t>soap opera</a:t>
            </a:r>
            <a:r>
              <a:rPr lang="zh-CN" altLang="en-US" b="1"/>
              <a:t>肥皂剧</a:t>
            </a:r>
            <a:endParaRPr lang="en-US" altLang="zh-CN" b="1"/>
          </a:p>
        </p:txBody>
      </p:sp>
      <p:pic>
        <p:nvPicPr>
          <p:cNvPr id="54276" name="Picture 4" descr="sopa oper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9275"/>
            <a:ext cx="6840537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5"/>
          <p:cNvSpPr txBox="1">
            <a:spLocks noChangeArrowheads="1"/>
          </p:cNvSpPr>
          <p:nvPr/>
        </p:nvSpPr>
        <p:spPr bwMode="auto">
          <a:xfrm>
            <a:off x="900113" y="5949950"/>
            <a:ext cx="48244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400" b="1">
                <a:solidFill>
                  <a:srgbClr val="CC0000"/>
                </a:solidFill>
                <a:latin typeface="Arial" pitchFamily="34" charset="0"/>
              </a:rPr>
              <a:t>sitcom </a:t>
            </a:r>
            <a:r>
              <a:rPr lang="zh-CN" altLang="en-US" sz="2800" b="1">
                <a:latin typeface="Arial" pitchFamily="34" charset="0"/>
              </a:rPr>
              <a:t>情景喜剧</a:t>
            </a:r>
          </a:p>
        </p:txBody>
      </p:sp>
      <p:pic>
        <p:nvPicPr>
          <p:cNvPr id="55299" name="Picture 4" descr="200922520363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0"/>
            <a:ext cx="8642350" cy="586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1996</TotalTime>
  <Words>616</Words>
  <Application>Microsoft Office PowerPoint</Application>
  <PresentationFormat>全屏显示(4:3)</PresentationFormat>
  <Paragraphs>125</Paragraphs>
  <Slides>28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Times New Roman</vt:lpstr>
      <vt:lpstr>宋体</vt:lpstr>
      <vt:lpstr>Arial</vt:lpstr>
      <vt:lpstr>Calibri</vt:lpstr>
      <vt:lpstr>Monotype Corsiva</vt:lpstr>
      <vt:lpstr>Comic Sans MS</vt:lpstr>
      <vt:lpstr>黑体</vt:lpstr>
      <vt:lpstr>Gill Sans Ultra Bold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/>
  <cp:lastModifiedBy>user</cp:lastModifiedBy>
  <cp:revision>294</cp:revision>
  <dcterms:created xsi:type="dcterms:W3CDTF">2013-03-17T02:35:29Z</dcterms:created>
  <dcterms:modified xsi:type="dcterms:W3CDTF">2015-08-12T06:39:05Z</dcterms:modified>
</cp:coreProperties>
</file>